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9926638" cy="14355763"/>
  <p:defaultTextStyle>
    <a:defPPr>
      <a:defRPr lang="de-D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90" autoAdjust="0"/>
  </p:normalViewPr>
  <p:slideViewPr>
    <p:cSldViewPr>
      <p:cViewPr varScale="1">
        <p:scale>
          <a:sx n="87" d="100"/>
          <a:sy n="87" d="100"/>
        </p:scale>
        <p:origin x="2010" y="8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8F078267-19DC-46FD-852D-5A43073E57EB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076325"/>
            <a:ext cx="71802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5" y="6818990"/>
            <a:ext cx="7941310" cy="6460093"/>
          </a:xfrm>
          <a:prstGeom prst="rect">
            <a:avLst/>
          </a:prstGeom>
        </p:spPr>
        <p:txBody>
          <a:bodyPr vert="horz" lIns="132752" tIns="66377" rIns="132752" bIns="66377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83BBEA5E-3323-49DD-884A-2A3EAD2745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587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BEA5E-3323-49DD-884A-2A3EAD2745F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77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17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34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76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615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3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48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30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3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79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07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56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844DF-FCD1-40A4-B8C1-508E988DE35F}" type="datetimeFigureOut">
              <a:rPr lang="de-DE" smtClean="0"/>
              <a:t>28.06.2022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DC4A-8999-466B-9350-E864A0438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029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528592" y="48072"/>
            <a:ext cx="2304256" cy="560153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Aufsichtsrat</a:t>
            </a:r>
          </a:p>
          <a:p>
            <a:pPr algn="ctr"/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Geschäftsstelle des Aufsichtsrates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354469" y="1325909"/>
            <a:ext cx="1196117" cy="3447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Ausschuss für Klinische Angelegenheiten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192888" y="800894"/>
            <a:ext cx="1915413" cy="298543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Fakultätsrat</a:t>
            </a:r>
            <a:endParaRPr lang="de-DE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768487" y="796956"/>
            <a:ext cx="1824465" cy="1006429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Vorstand</a:t>
            </a:r>
          </a:p>
          <a:p>
            <a:pPr algn="ctr"/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Geschäftsstelle des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Vorstands</a:t>
            </a:r>
          </a:p>
          <a:p>
            <a:pPr algn="ctr"/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Stabsstellen: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Presse- und Öffentlichkeitsarbeit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Unternehmensentwicklung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Projektmanagement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219020" y="2201847"/>
            <a:ext cx="1209734" cy="1421928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Mitglied des Rektorates mit beratender Stimme</a:t>
            </a:r>
          </a:p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(z. Zt. Kanzler)</a:t>
            </a:r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429308" y="2211322"/>
            <a:ext cx="1612979" cy="313932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Pflegevorstand</a:t>
            </a:r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312703" y="2202705"/>
            <a:ext cx="2016224" cy="498598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Wissenschaftlicher Vorstand und Dekan</a:t>
            </a:r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260339" y="2194454"/>
            <a:ext cx="1846865" cy="498598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Kaufmännischer Vorstand</a:t>
            </a:r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64906" y="2211333"/>
            <a:ext cx="1916759" cy="498598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Ärztlicher </a:t>
            </a:r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Vorstand und Vorstandsvorsitzender</a:t>
            </a:r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64907" y="2784376"/>
            <a:ext cx="1914716" cy="142192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100800" tIns="64008" rIns="128016" bIns="64008" rtlCol="0">
            <a:spAutoFit/>
          </a:bodyPr>
          <a:lstStyle/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Stabsstellen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Qualitäts- </a:t>
            </a: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und klinisches Risikomanagement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Zentrales 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Belegungsmanagement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Medizincontrolling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Strahlenschutz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Hygiene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Beauftragter für Medizinische IT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Transplantationsbeauftragte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OP-Management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POCT Koordinator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Physiotherapie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260338" y="2784376"/>
            <a:ext cx="1836205" cy="196053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100800" tIns="64008" rIns="128016" bIns="64008" rtlCol="0">
            <a:spAutoFit/>
          </a:bodyPr>
          <a:lstStyle/>
          <a:p>
            <a:pPr marL="720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Stabsstellen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Arbeitssicherheit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Innenrevision und 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Risikomanagement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Informationssicherheit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Recht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Geschäftsbereiche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Finanzen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Zentraleinkauf und 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 mit Apotheke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Bau/Betriebs- und Medizintechnik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Leistungsabrechnungs-management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Zentralcontrolling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696673" y="1373020"/>
            <a:ext cx="1072279" cy="23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Strukturkommission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9929192" y="796955"/>
            <a:ext cx="1915413" cy="298543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Fakultätsleitung/Dekanat</a:t>
            </a:r>
            <a:endParaRPr lang="de-DE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312568" y="2781508"/>
            <a:ext cx="2016224" cy="7755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100800" tIns="64008" rIns="128016" bIns="64008" rtlCol="0">
            <a:spAutoFit/>
          </a:bodyPr>
          <a:lstStyle/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Dekanatsbüro und Büros Prodekane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Stabsstellen und 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Geschäftsbereiche </a:t>
            </a: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im Rahmen der Aufgaben für Forschung und Lehre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Presse- und Öffentlichkeitsarbeit für Forschung und Lehre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429308" y="2781644"/>
            <a:ext cx="1601242" cy="120648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100800" tIns="64008" rIns="128016" bIns="64008" rtlCol="0">
            <a:spAutoFit/>
          </a:bodyPr>
          <a:lstStyle/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Pflegedienst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Funktionsdienst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Sozialdienst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Bildungsakademie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AEMP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Stabsstellen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Enterostomatherapie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Diabetesberatung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Onkologische </a:t>
            </a: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Fachpflege</a:t>
            </a:r>
          </a:p>
          <a:p>
            <a:pPr marL="302400" lvl="1" indent="-151200">
              <a:buSzPct val="85000"/>
              <a:buFont typeface="Arial" panose="020B0604020202020204" pitchFamily="34" charset="0"/>
              <a:buChar char="•"/>
            </a:pPr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UniFlexTeam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0032970" y="2444023"/>
            <a:ext cx="1612979" cy="313932"/>
          </a:xfrm>
          <a:prstGeom prst="rect">
            <a:avLst/>
          </a:prstGeom>
          <a:solidFill>
            <a:srgbClr val="AC004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Personalvertretung</a:t>
            </a:r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0032970" y="2849261"/>
            <a:ext cx="1612979" cy="109876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100800" tIns="64008" rIns="128016" bIns="64008" rtlCol="0">
            <a:spAutoFit/>
          </a:bodyPr>
          <a:lstStyle/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Gesamtpersonalrat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Nichtwissenschaftlicher Personalrat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Personalrat für die wissenschaftlich Beschäftigten</a:t>
            </a: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Schwerbehindertenvertretung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Gleichstellungsbeauftragte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1200" indent="-151200">
              <a:buSzPct val="85000"/>
              <a:buFontTx/>
              <a:buChar char="-"/>
            </a:pPr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Jugend- und Auszubildenden-vertretung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7840960" y="1373020"/>
            <a:ext cx="1323764" cy="667875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pPr marL="72000" indent="-72000" defTabSz="1080000">
              <a:buFont typeface="Symbol" panose="05050102010706020507" pitchFamily="18" charset="2"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Forschungskommission</a:t>
            </a:r>
          </a:p>
          <a:p>
            <a:pPr marL="72000" indent="-72000" defTabSz="1080000">
              <a:buFont typeface="Symbol" panose="05050102010706020507" pitchFamily="18" charset="2"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Kommission Studium &amp; Lehre</a:t>
            </a:r>
          </a:p>
          <a:p>
            <a:pPr marL="72000" indent="-72000" defTabSz="1080000">
              <a:buFont typeface="Symbol" panose="05050102010706020507" pitchFamily="18" charset="2"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Promotionskommission</a:t>
            </a:r>
          </a:p>
          <a:p>
            <a:pPr marL="72000" indent="-72000" defTabSz="1080000">
              <a:buFont typeface="Symbol" panose="05050102010706020507" pitchFamily="18" charset="2"/>
              <a:buChar char="-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Habilitationskommission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9353127" y="1373020"/>
            <a:ext cx="679843" cy="236988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Dekan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9353128" y="1676382"/>
            <a:ext cx="679843" cy="344710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Dekanats-büro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009312" y="1373020"/>
            <a:ext cx="806489" cy="560153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Prodekan f. Haushalt, Planung u. Struktur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1009312" y="1964414"/>
            <a:ext cx="806489" cy="344710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Prodekanat f. Haushalt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0138016" y="1676382"/>
            <a:ext cx="799288" cy="344710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Studien-dekanat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0138015" y="1373020"/>
            <a:ext cx="799289" cy="236988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Studiendekan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1887809" y="1964414"/>
            <a:ext cx="849696" cy="344710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Prodekanat f. Forschung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1887809" y="1373020"/>
            <a:ext cx="849695" cy="560153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128016" tIns="64008" rIns="128016" bIns="64008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Prodekan f. Forschung u. Wissenschaftsentwicklung</a:t>
            </a:r>
            <a:endParaRPr lang="de-DE" sz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520480" y="5016624"/>
            <a:ext cx="806490" cy="2616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050" dirty="0" smtClean="0">
                <a:solidFill>
                  <a:srgbClr val="AC0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Kliniken</a:t>
            </a:r>
            <a:endParaRPr lang="de-DE" sz="1050" dirty="0">
              <a:solidFill>
                <a:srgbClr val="AC0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46438" y="5038219"/>
            <a:ext cx="806490" cy="2616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050" dirty="0" smtClean="0">
                <a:solidFill>
                  <a:srgbClr val="AC0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Zentren</a:t>
            </a:r>
            <a:endParaRPr lang="de-DE" sz="1050" dirty="0">
              <a:solidFill>
                <a:srgbClr val="AC0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0289232" y="5016624"/>
            <a:ext cx="806490" cy="2616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1050" dirty="0" smtClean="0">
                <a:solidFill>
                  <a:srgbClr val="AC0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</a:t>
            </a:r>
            <a:endParaRPr lang="de-DE" sz="1050" dirty="0">
              <a:solidFill>
                <a:srgbClr val="AC0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16"/>
          <p:cNvSpPr/>
          <p:nvPr/>
        </p:nvSpPr>
        <p:spPr>
          <a:xfrm>
            <a:off x="7840960" y="0"/>
            <a:ext cx="4958989" cy="7867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79"/>
          <p:cNvSpPr txBox="1"/>
          <p:nvPr/>
        </p:nvSpPr>
        <p:spPr>
          <a:xfrm>
            <a:off x="136104" y="123697"/>
            <a:ext cx="3148965" cy="564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spc="-5" dirty="0">
                <a:solidFill>
                  <a:srgbClr val="AC0040"/>
                </a:solidFill>
                <a:latin typeface="Arial"/>
                <a:cs typeface="Arial"/>
              </a:rPr>
              <a:t>Organigramm der  Universitätsmedizin</a:t>
            </a:r>
            <a:r>
              <a:rPr sz="1800" b="1" spc="-30" dirty="0">
                <a:solidFill>
                  <a:srgbClr val="AC004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AC0040"/>
                </a:solidFill>
                <a:latin typeface="Arial"/>
                <a:cs typeface="Arial"/>
              </a:rPr>
              <a:t>Rostock</a:t>
            </a:r>
            <a:endParaRPr sz="1800" dirty="0">
              <a:solidFill>
                <a:srgbClr val="AC0040"/>
              </a:solidFill>
              <a:latin typeface="Arial"/>
              <a:cs typeface="Arial"/>
            </a:endParaRPr>
          </a:p>
        </p:txBody>
      </p:sp>
      <p:sp>
        <p:nvSpPr>
          <p:cNvPr id="37" name="object 246"/>
          <p:cNvSpPr txBox="1"/>
          <p:nvPr/>
        </p:nvSpPr>
        <p:spPr>
          <a:xfrm>
            <a:off x="136104" y="768152"/>
            <a:ext cx="3024505" cy="1235595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24765" rIns="0" bIns="0" rtlCol="0">
            <a:spAutoFit/>
          </a:bodyPr>
          <a:lstStyle/>
          <a:p>
            <a:pPr marL="71755" marR="624840">
              <a:lnSpc>
                <a:spcPct val="100000"/>
              </a:lnSpc>
              <a:spcBef>
                <a:spcPts val="195"/>
              </a:spcBef>
            </a:pPr>
            <a:r>
              <a:rPr sz="700" b="1" dirty="0">
                <a:latin typeface="Arial"/>
                <a:cs typeface="Arial"/>
              </a:rPr>
              <a:t>Beteiligungen der Universitätsmedizin Rostock  </a:t>
            </a:r>
            <a:endParaRPr lang="de-DE" sz="700" b="1" dirty="0" smtClean="0">
              <a:latin typeface="Arial"/>
              <a:cs typeface="Arial"/>
            </a:endParaRPr>
          </a:p>
          <a:p>
            <a:pPr marL="172800" marR="624840" indent="-108000">
              <a:lnSpc>
                <a:spcPct val="10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700" spc="-5" dirty="0" err="1" smtClean="0">
                <a:latin typeface="Arial"/>
                <a:cs typeface="Arial"/>
              </a:rPr>
              <a:t>Medizinisches</a:t>
            </a:r>
            <a:r>
              <a:rPr sz="700" spc="-5" dirty="0" smtClean="0">
                <a:latin typeface="Arial"/>
                <a:cs typeface="Arial"/>
              </a:rPr>
              <a:t> </a:t>
            </a:r>
            <a:r>
              <a:rPr sz="700" spc="-5" dirty="0" err="1">
                <a:latin typeface="Arial"/>
                <a:cs typeface="Arial"/>
              </a:rPr>
              <a:t>Versorgungszentrum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sz="700" spc="-5" dirty="0" smtClean="0">
                <a:latin typeface="Arial"/>
                <a:cs typeface="Arial"/>
              </a:rPr>
              <a:t>der</a:t>
            </a:r>
            <a:r>
              <a:rPr lang="de-DE" sz="700" spc="-5" dirty="0" smtClean="0">
                <a:latin typeface="Arial"/>
                <a:cs typeface="Arial"/>
              </a:rPr>
              <a:t>  </a:t>
            </a:r>
            <a:r>
              <a:rPr sz="700" dirty="0" smtClean="0">
                <a:latin typeface="Arial"/>
                <a:cs typeface="Arial"/>
              </a:rPr>
              <a:t>Universitätsmedizin </a:t>
            </a:r>
            <a:r>
              <a:rPr sz="700" spc="-5" dirty="0">
                <a:latin typeface="Arial"/>
                <a:cs typeface="Arial"/>
              </a:rPr>
              <a:t>Rostock</a:t>
            </a:r>
            <a:r>
              <a:rPr sz="700" spc="-7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gGmbH</a:t>
            </a:r>
          </a:p>
          <a:p>
            <a:pPr marL="172800" marR="11620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spc="-5" dirty="0">
                <a:latin typeface="Arial"/>
                <a:cs typeface="Arial"/>
              </a:rPr>
              <a:t>Medizinisches Versorgungszentrum der </a:t>
            </a:r>
            <a:r>
              <a:rPr sz="700" dirty="0">
                <a:latin typeface="Arial"/>
                <a:cs typeface="Arial"/>
              </a:rPr>
              <a:t>Universitätsmedizin </a:t>
            </a:r>
            <a:r>
              <a:rPr sz="700" spc="-5" dirty="0" smtClean="0">
                <a:latin typeface="Arial"/>
                <a:cs typeface="Arial"/>
              </a:rPr>
              <a:t>Rostock </a:t>
            </a:r>
            <a:r>
              <a:rPr sz="700" dirty="0">
                <a:latin typeface="Arial"/>
                <a:cs typeface="Arial"/>
              </a:rPr>
              <a:t>am </a:t>
            </a:r>
            <a:r>
              <a:rPr sz="700" spc="-5" dirty="0">
                <a:latin typeface="Arial"/>
                <a:cs typeface="Arial"/>
              </a:rPr>
              <a:t>Standort Südstadt</a:t>
            </a:r>
            <a:r>
              <a:rPr sz="700" spc="5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gGmbH</a:t>
            </a:r>
          </a:p>
          <a:p>
            <a:pPr marL="172800" marR="19113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spc="-5" dirty="0">
                <a:latin typeface="Arial"/>
                <a:cs typeface="Arial"/>
              </a:rPr>
              <a:t>Medizinisches Versorgungszentrum </a:t>
            </a:r>
            <a:r>
              <a:rPr sz="700" dirty="0">
                <a:latin typeface="Arial"/>
                <a:cs typeface="Arial"/>
              </a:rPr>
              <a:t>Bad </a:t>
            </a:r>
            <a:r>
              <a:rPr sz="700" spc="-5" dirty="0">
                <a:latin typeface="Arial"/>
                <a:cs typeface="Arial"/>
              </a:rPr>
              <a:t>Doberan </a:t>
            </a:r>
            <a:r>
              <a:rPr sz="700" dirty="0" err="1">
                <a:latin typeface="Arial"/>
                <a:cs typeface="Arial"/>
              </a:rPr>
              <a:t>gGmbH</a:t>
            </a:r>
            <a:r>
              <a:rPr sz="700" dirty="0">
                <a:latin typeface="Arial"/>
                <a:cs typeface="Arial"/>
              </a:rPr>
              <a:t>  </a:t>
            </a:r>
            <a:endParaRPr lang="de-DE" sz="700" dirty="0" smtClean="0">
              <a:latin typeface="Arial"/>
              <a:cs typeface="Arial"/>
            </a:endParaRPr>
          </a:p>
          <a:p>
            <a:pPr marL="172800" marR="19113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dirty="0" smtClean="0">
                <a:latin typeface="Arial"/>
                <a:cs typeface="Arial"/>
              </a:rPr>
              <a:t>Universitätsmedizin </a:t>
            </a:r>
            <a:r>
              <a:rPr sz="700" spc="-5" dirty="0">
                <a:latin typeface="Arial"/>
                <a:cs typeface="Arial"/>
              </a:rPr>
              <a:t>Rostock Service </a:t>
            </a:r>
            <a:r>
              <a:rPr sz="700" dirty="0">
                <a:latin typeface="Arial"/>
                <a:cs typeface="Arial"/>
              </a:rPr>
              <a:t>GmbH  </a:t>
            </a:r>
            <a:endParaRPr lang="de-DE" sz="700" dirty="0" smtClean="0">
              <a:latin typeface="Arial"/>
              <a:cs typeface="Arial"/>
            </a:endParaRPr>
          </a:p>
          <a:p>
            <a:pPr marL="172800" marR="19113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dirty="0" smtClean="0">
                <a:latin typeface="Arial"/>
                <a:cs typeface="Arial"/>
              </a:rPr>
              <a:t>Universitätsmedizin </a:t>
            </a:r>
            <a:r>
              <a:rPr sz="700" spc="-5" dirty="0">
                <a:latin typeface="Arial"/>
                <a:cs typeface="Arial"/>
              </a:rPr>
              <a:t>Rostock </a:t>
            </a:r>
            <a:r>
              <a:rPr sz="700" dirty="0">
                <a:latin typeface="Arial"/>
                <a:cs typeface="Arial"/>
              </a:rPr>
              <a:t>Logistik GmbH </a:t>
            </a:r>
            <a:endParaRPr lang="de-DE" sz="700" dirty="0" smtClean="0">
              <a:latin typeface="Arial"/>
              <a:cs typeface="Arial"/>
            </a:endParaRPr>
          </a:p>
          <a:p>
            <a:pPr marL="172800" marR="19113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spc="-5" dirty="0" smtClean="0">
                <a:latin typeface="Arial"/>
                <a:cs typeface="Arial"/>
              </a:rPr>
              <a:t>UMR </a:t>
            </a:r>
            <a:r>
              <a:rPr sz="700" spc="-5" dirty="0">
                <a:latin typeface="Arial"/>
                <a:cs typeface="Arial"/>
              </a:rPr>
              <a:t>Versorgungsstrukturen</a:t>
            </a:r>
            <a:r>
              <a:rPr sz="700" spc="1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GmbH</a:t>
            </a:r>
          </a:p>
          <a:p>
            <a:pPr marL="17280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spc="-5" dirty="0">
                <a:latin typeface="Arial"/>
                <a:cs typeface="Arial"/>
              </a:rPr>
              <a:t>Registerstellen </a:t>
            </a:r>
            <a:r>
              <a:rPr sz="700" dirty="0">
                <a:latin typeface="Arial"/>
                <a:cs typeface="Arial"/>
              </a:rPr>
              <a:t>Klinisches </a:t>
            </a:r>
            <a:r>
              <a:rPr sz="700" spc="-5" dirty="0">
                <a:latin typeface="Arial"/>
                <a:cs typeface="Arial"/>
              </a:rPr>
              <a:t>Krebsregister </a:t>
            </a:r>
            <a:r>
              <a:rPr sz="700" dirty="0">
                <a:latin typeface="Arial"/>
                <a:cs typeface="Arial"/>
              </a:rPr>
              <a:t>M-V</a:t>
            </a:r>
            <a:r>
              <a:rPr sz="700" spc="45" dirty="0">
                <a:latin typeface="Arial"/>
                <a:cs typeface="Arial"/>
              </a:rPr>
              <a:t> </a:t>
            </a:r>
            <a:r>
              <a:rPr sz="700" dirty="0" err="1" smtClean="0">
                <a:latin typeface="Arial"/>
                <a:cs typeface="Arial"/>
              </a:rPr>
              <a:t>gGmbH</a:t>
            </a:r>
            <a:endParaRPr lang="de-DE" sz="700" dirty="0" smtClean="0">
              <a:latin typeface="Arial"/>
              <a:cs typeface="Arial"/>
            </a:endParaRPr>
          </a:p>
          <a:p>
            <a:pPr marL="17280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/>
                <a:cs typeface="Arial"/>
              </a:rPr>
              <a:t>Deutsche Gesellschaft für Gewebetransplantation gGmbH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2260340" y="5541149"/>
            <a:ext cx="1224136" cy="21544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Ein-Fach-Kliniken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4240560" y="5541149"/>
            <a:ext cx="1215752" cy="21544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Mehr-Fach-Kliniken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5"/>
          <p:cNvSpPr txBox="1"/>
          <p:nvPr/>
        </p:nvSpPr>
        <p:spPr>
          <a:xfrm>
            <a:off x="3850804" y="7537255"/>
            <a:ext cx="2045940" cy="1952647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>
            <a:defPPr>
              <a:defRPr lang="de-DE"/>
            </a:defPPr>
            <a:lvl1pPr marL="86400">
              <a:lnSpc>
                <a:spcPct val="200000"/>
              </a:lnSpc>
              <a:spcBef>
                <a:spcPts val="315"/>
              </a:spcBef>
              <a:defRPr sz="750" b="1" spc="-5">
                <a:latin typeface="Arial"/>
                <a:cs typeface="Arial"/>
              </a:defRPr>
            </a:lvl1pPr>
          </a:lstStyle>
          <a:p>
            <a:r>
              <a:rPr lang="de-DE" dirty="0" smtClean="0"/>
              <a:t>Zentrum für Operative Medizin</a:t>
            </a:r>
            <a:endParaRPr lang="de-DE" dirty="0"/>
          </a:p>
          <a:p>
            <a:pPr marL="27241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b="0" dirty="0" smtClean="0"/>
              <a:t>Klinik und Poliklinik</a:t>
            </a:r>
            <a:r>
              <a:rPr sz="700" b="0" dirty="0" smtClean="0"/>
              <a:t> </a:t>
            </a:r>
            <a:r>
              <a:rPr sz="700" b="0" dirty="0"/>
              <a:t>für Allgemein-, </a:t>
            </a:r>
            <a:r>
              <a:rPr sz="700" b="0" dirty="0" err="1" smtClean="0"/>
              <a:t>Viszeral</a:t>
            </a:r>
            <a:r>
              <a:rPr sz="700" b="0" dirty="0" smtClean="0"/>
              <a:t>-</a:t>
            </a:r>
            <a:r>
              <a:rPr sz="700" b="0" dirty="0"/>
              <a:t>, </a:t>
            </a:r>
            <a:r>
              <a:rPr lang="de-DE" sz="700" b="0" dirty="0" smtClean="0"/>
              <a:t>Thorax-,</a:t>
            </a:r>
            <a:r>
              <a:rPr sz="700" b="0" dirty="0" smtClean="0"/>
              <a:t> </a:t>
            </a:r>
            <a:r>
              <a:rPr sz="700" b="0" dirty="0"/>
              <a:t>Gefäß- und </a:t>
            </a:r>
            <a:r>
              <a:rPr sz="700" b="0" dirty="0" err="1" smtClean="0"/>
              <a:t>Transplantationschirurgie</a:t>
            </a:r>
            <a:endParaRPr lang="de-DE" sz="700" b="0" dirty="0" smtClean="0"/>
          </a:p>
          <a:p>
            <a:pPr marL="27241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b="0" dirty="0" smtClean="0"/>
              <a:t>Klinik und Poliklinik für Anästhesiologie, Intensivmedizin und Schmerztherapie</a:t>
            </a:r>
          </a:p>
          <a:p>
            <a:pPr marL="27241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b="0" dirty="0" smtClean="0"/>
              <a:t>Klinik und Poliklinik für Herzchirurgie</a:t>
            </a:r>
          </a:p>
          <a:p>
            <a:pPr marL="27241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b="0" dirty="0" smtClean="0"/>
              <a:t>Klinik und Poliklinik für Kinderchirurgie</a:t>
            </a:r>
          </a:p>
          <a:p>
            <a:pPr marL="27241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b="0" i="1" dirty="0" smtClean="0"/>
              <a:t>Klinik und Poliklinik für Mund-, Kiefer- und Plastische Gesichtschirurgie</a:t>
            </a:r>
            <a:endParaRPr sz="700" b="0" i="1" dirty="0"/>
          </a:p>
          <a:p>
            <a:pPr marL="27241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b="0" dirty="0" smtClean="0"/>
              <a:t>Klinik und Poliklinik für Neurochirurgie</a:t>
            </a:r>
          </a:p>
          <a:p>
            <a:pPr marL="27241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b="0" dirty="0" smtClean="0"/>
              <a:t>Klinik und Poliklinik </a:t>
            </a:r>
            <a:r>
              <a:rPr sz="700" b="0" dirty="0" smtClean="0"/>
              <a:t>für </a:t>
            </a:r>
            <a:r>
              <a:rPr sz="700" b="0" dirty="0"/>
              <a:t>Unfall-, Hand- und  </a:t>
            </a:r>
            <a:r>
              <a:rPr sz="700" b="0" dirty="0" err="1" smtClean="0"/>
              <a:t>Wiederherstellungschirurgie</a:t>
            </a:r>
            <a:endParaRPr lang="de-DE" sz="700" b="0" dirty="0" smtClean="0"/>
          </a:p>
          <a:p>
            <a:pPr marL="272415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b="0" dirty="0" smtClean="0"/>
              <a:t>Urologische Klinik und Poliklinik</a:t>
            </a:r>
            <a:endParaRPr lang="de-DE" sz="700" b="0" dirty="0"/>
          </a:p>
        </p:txBody>
      </p:sp>
      <p:sp>
        <p:nvSpPr>
          <p:cNvPr id="41" name="object 50"/>
          <p:cNvSpPr txBox="1"/>
          <p:nvPr/>
        </p:nvSpPr>
        <p:spPr>
          <a:xfrm>
            <a:off x="3905493" y="5866326"/>
            <a:ext cx="1786493" cy="111761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6995" marR="320675">
              <a:lnSpc>
                <a:spcPct val="100000"/>
              </a:lnSpc>
              <a:spcBef>
                <a:spcPts val="315"/>
              </a:spcBef>
            </a:pPr>
            <a:r>
              <a:rPr sz="700" spc="-5" dirty="0">
                <a:latin typeface="Arial"/>
                <a:cs typeface="Arial"/>
              </a:rPr>
              <a:t>Klinik </a:t>
            </a:r>
            <a:r>
              <a:rPr sz="700" spc="-10" dirty="0">
                <a:latin typeface="Arial"/>
                <a:cs typeface="Arial"/>
              </a:rPr>
              <a:t>und </a:t>
            </a:r>
            <a:r>
              <a:rPr sz="700" spc="-5" dirty="0">
                <a:latin typeface="Arial"/>
                <a:cs typeface="Arial"/>
              </a:rPr>
              <a:t>Polikliniken für </a:t>
            </a:r>
            <a:r>
              <a:rPr sz="700" spc="-10" dirty="0">
                <a:latin typeface="Arial"/>
                <a:cs typeface="Arial"/>
              </a:rPr>
              <a:t>Zahn-,  Mund- und</a:t>
            </a:r>
            <a:r>
              <a:rPr sz="700" spc="-5" dirty="0">
                <a:latin typeface="Arial"/>
                <a:cs typeface="Arial"/>
              </a:rPr>
              <a:t> Kieferheilkunde</a:t>
            </a:r>
            <a:endParaRPr sz="700" dirty="0">
              <a:latin typeface="Arial"/>
              <a:cs typeface="Arial"/>
            </a:endParaRPr>
          </a:p>
          <a:p>
            <a:pPr marL="273600" marR="227329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spc="-5" dirty="0">
                <a:latin typeface="Arial"/>
                <a:cs typeface="Arial"/>
              </a:rPr>
              <a:t>Klinik </a:t>
            </a:r>
            <a:r>
              <a:rPr sz="700" spc="-10" dirty="0">
                <a:latin typeface="Arial"/>
                <a:cs typeface="Arial"/>
              </a:rPr>
              <a:t>und </a:t>
            </a:r>
            <a:r>
              <a:rPr sz="700" spc="-5" dirty="0">
                <a:latin typeface="Arial"/>
                <a:cs typeface="Arial"/>
              </a:rPr>
              <a:t>Poliklinik für </a:t>
            </a:r>
            <a:r>
              <a:rPr sz="700" spc="-10" dirty="0">
                <a:latin typeface="Arial"/>
                <a:cs typeface="Arial"/>
              </a:rPr>
              <a:t>Mund-,  </a:t>
            </a:r>
            <a:r>
              <a:rPr sz="700" spc="-5" dirty="0">
                <a:latin typeface="Arial"/>
                <a:cs typeface="Arial"/>
              </a:rPr>
              <a:t>Kiefer- </a:t>
            </a:r>
            <a:r>
              <a:rPr sz="700" spc="-10" dirty="0">
                <a:latin typeface="Arial"/>
                <a:cs typeface="Arial"/>
              </a:rPr>
              <a:t>und </a:t>
            </a:r>
            <a:r>
              <a:rPr sz="700" spc="-5" dirty="0">
                <a:latin typeface="Arial"/>
                <a:cs typeface="Arial"/>
              </a:rPr>
              <a:t>Plastische Gesichts-  chirurgie</a:t>
            </a:r>
            <a:endParaRPr sz="700" dirty="0">
              <a:latin typeface="Arial"/>
              <a:cs typeface="Arial"/>
            </a:endParaRPr>
          </a:p>
          <a:p>
            <a:pPr marL="273600" marR="8636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spc="-5" dirty="0">
                <a:latin typeface="Arial"/>
                <a:cs typeface="Arial"/>
              </a:rPr>
              <a:t>Poliklinik für </a:t>
            </a:r>
            <a:r>
              <a:rPr sz="700" spc="-10" dirty="0">
                <a:latin typeface="Arial"/>
                <a:cs typeface="Arial"/>
              </a:rPr>
              <a:t>Zahnärztliche </a:t>
            </a:r>
            <a:r>
              <a:rPr sz="700" spc="-5" dirty="0">
                <a:latin typeface="Arial"/>
                <a:cs typeface="Arial"/>
              </a:rPr>
              <a:t>Prothetik  </a:t>
            </a:r>
            <a:r>
              <a:rPr sz="700" spc="-10" dirty="0">
                <a:latin typeface="Arial"/>
                <a:cs typeface="Arial"/>
              </a:rPr>
              <a:t>und </a:t>
            </a:r>
            <a:r>
              <a:rPr sz="700" spc="-5" dirty="0">
                <a:latin typeface="Arial"/>
                <a:cs typeface="Arial"/>
              </a:rPr>
              <a:t>Werkstoffkunde</a:t>
            </a:r>
            <a:endParaRPr sz="700" dirty="0">
              <a:latin typeface="Arial"/>
              <a:cs typeface="Arial"/>
            </a:endParaRPr>
          </a:p>
          <a:p>
            <a:pPr marL="273600" marR="24765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spc="-5" dirty="0">
                <a:latin typeface="Arial"/>
                <a:cs typeface="Arial"/>
              </a:rPr>
              <a:t>Poliklinik für </a:t>
            </a:r>
            <a:r>
              <a:rPr sz="700" spc="-10" dirty="0">
                <a:latin typeface="Arial"/>
                <a:cs typeface="Arial"/>
              </a:rPr>
              <a:t>Zahnerhaltung und  </a:t>
            </a:r>
            <a:r>
              <a:rPr sz="700" spc="-5" dirty="0">
                <a:latin typeface="Arial"/>
                <a:cs typeface="Arial"/>
              </a:rPr>
              <a:t>Parodontologie</a:t>
            </a:r>
            <a:endParaRPr sz="700" dirty="0">
              <a:latin typeface="Arial"/>
              <a:cs typeface="Arial"/>
            </a:endParaRPr>
          </a:p>
          <a:p>
            <a:pPr marL="27360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00" spc="-5" dirty="0">
                <a:latin typeface="Arial"/>
                <a:cs typeface="Arial"/>
              </a:rPr>
              <a:t>Poliklinik für</a:t>
            </a:r>
            <a:r>
              <a:rPr sz="700" spc="-7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Kieferorthopädie</a:t>
            </a:r>
            <a:endParaRPr sz="700" dirty="0">
              <a:latin typeface="Arial"/>
              <a:cs typeface="Arial"/>
            </a:endParaRPr>
          </a:p>
        </p:txBody>
      </p:sp>
      <p:cxnSp>
        <p:nvCxnSpPr>
          <p:cNvPr id="3" name="Gerade Verbindung 2"/>
          <p:cNvCxnSpPr>
            <a:endCxn id="8" idx="0"/>
          </p:cNvCxnSpPr>
          <p:nvPr/>
        </p:nvCxnSpPr>
        <p:spPr>
          <a:xfrm>
            <a:off x="5680720" y="616306"/>
            <a:ext cx="0" cy="1806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>
            <a:off x="3952527" y="1199252"/>
            <a:ext cx="815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>
            <a:off x="3952527" y="1199252"/>
            <a:ext cx="1" cy="1270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>
            <a:stCxn id="8" idx="2"/>
          </p:cNvCxnSpPr>
          <p:nvPr/>
        </p:nvCxnSpPr>
        <p:spPr>
          <a:xfrm>
            <a:off x="5680720" y="1803385"/>
            <a:ext cx="0" cy="2809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1120990" y="2097664"/>
            <a:ext cx="7702897" cy="5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>
            <a:endCxn id="13" idx="0"/>
          </p:cNvCxnSpPr>
          <p:nvPr/>
        </p:nvCxnSpPr>
        <p:spPr>
          <a:xfrm>
            <a:off x="1120990" y="2101364"/>
            <a:ext cx="2296" cy="1099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>
            <a:endCxn id="12" idx="0"/>
          </p:cNvCxnSpPr>
          <p:nvPr/>
        </p:nvCxnSpPr>
        <p:spPr>
          <a:xfrm>
            <a:off x="3160609" y="2098179"/>
            <a:ext cx="23163" cy="962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>
            <a:endCxn id="11" idx="0"/>
          </p:cNvCxnSpPr>
          <p:nvPr/>
        </p:nvCxnSpPr>
        <p:spPr>
          <a:xfrm>
            <a:off x="5320680" y="2101364"/>
            <a:ext cx="135" cy="1013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>
            <a:off x="7261662" y="2098179"/>
            <a:ext cx="0" cy="1131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>
            <a:endCxn id="9" idx="0"/>
          </p:cNvCxnSpPr>
          <p:nvPr/>
        </p:nvCxnSpPr>
        <p:spPr>
          <a:xfrm>
            <a:off x="8823887" y="2091646"/>
            <a:ext cx="0" cy="1102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flipV="1">
            <a:off x="6592952" y="1197926"/>
            <a:ext cx="639860" cy="13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>
            <a:endCxn id="16" idx="0"/>
          </p:cNvCxnSpPr>
          <p:nvPr/>
        </p:nvCxnSpPr>
        <p:spPr>
          <a:xfrm>
            <a:off x="7232812" y="1199252"/>
            <a:ext cx="1" cy="1737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bject 56"/>
          <p:cNvSpPr txBox="1"/>
          <p:nvPr/>
        </p:nvSpPr>
        <p:spPr>
          <a:xfrm>
            <a:off x="2075500" y="5858793"/>
            <a:ext cx="1697355" cy="190851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6000" rIns="0" bIns="36000" rtlCol="0" anchor="ctr"/>
          <a:lstStyle>
            <a:defPPr>
              <a:defRPr lang="de-DE"/>
            </a:defPPr>
            <a:lvl1pPr algn="ctr"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dirty="0"/>
              <a:t>Kinder- und Jugendklinik und Poliklinik</a:t>
            </a:r>
          </a:p>
        </p:txBody>
      </p:sp>
      <p:sp>
        <p:nvSpPr>
          <p:cNvPr id="59" name="object 57"/>
          <p:cNvSpPr txBox="1"/>
          <p:nvPr/>
        </p:nvSpPr>
        <p:spPr>
          <a:xfrm>
            <a:off x="2074661" y="6108430"/>
            <a:ext cx="1697355" cy="172102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6000" rIns="0" bIns="36000" rtlCol="0" anchor="ctr"/>
          <a:lstStyle>
            <a:defPPr>
              <a:defRPr lang="de-DE"/>
            </a:defPPr>
            <a:lvl1pPr algn="ctr">
              <a:defRPr sz="7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dirty="0"/>
              <a:t>Orthopädische Klinik und Poliklinik</a:t>
            </a:r>
          </a:p>
        </p:txBody>
      </p:sp>
      <p:sp>
        <p:nvSpPr>
          <p:cNvPr id="61" name="object 52"/>
          <p:cNvSpPr txBox="1"/>
          <p:nvPr/>
        </p:nvSpPr>
        <p:spPr>
          <a:xfrm>
            <a:off x="2081665" y="7052165"/>
            <a:ext cx="1685271" cy="25583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6995" marR="149225">
              <a:lnSpc>
                <a:spcPct val="100000"/>
              </a:lnSpc>
              <a:spcBef>
                <a:spcPts val="315"/>
              </a:spcBef>
            </a:pPr>
            <a:r>
              <a:rPr sz="700" spc="-5" dirty="0">
                <a:latin typeface="Arial"/>
                <a:cs typeface="Arial"/>
              </a:rPr>
              <a:t>Klinik </a:t>
            </a:r>
            <a:r>
              <a:rPr sz="700" spc="-10" dirty="0">
                <a:latin typeface="Arial"/>
                <a:cs typeface="Arial"/>
              </a:rPr>
              <a:t>und </a:t>
            </a:r>
            <a:r>
              <a:rPr sz="700" spc="-5" dirty="0">
                <a:latin typeface="Arial"/>
                <a:cs typeface="Arial"/>
              </a:rPr>
              <a:t>Poliklinik für Dermatologie  </a:t>
            </a:r>
            <a:r>
              <a:rPr sz="700" spc="-10" dirty="0">
                <a:latin typeface="Arial"/>
                <a:cs typeface="Arial"/>
              </a:rPr>
              <a:t>und</a:t>
            </a:r>
            <a:r>
              <a:rPr sz="700" spc="-7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Venerologie</a:t>
            </a:r>
            <a:endParaRPr sz="700">
              <a:latin typeface="Arial"/>
              <a:cs typeface="Arial"/>
            </a:endParaRPr>
          </a:p>
        </p:txBody>
      </p:sp>
      <p:sp>
        <p:nvSpPr>
          <p:cNvPr id="63" name="object 53"/>
          <p:cNvSpPr txBox="1"/>
          <p:nvPr/>
        </p:nvSpPr>
        <p:spPr>
          <a:xfrm>
            <a:off x="2081665" y="7393240"/>
            <a:ext cx="1692275" cy="3333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6995" marR="198120">
              <a:lnSpc>
                <a:spcPct val="100000"/>
              </a:lnSpc>
              <a:spcBef>
                <a:spcPts val="315"/>
              </a:spcBef>
            </a:pPr>
            <a:r>
              <a:rPr sz="700" i="1" spc="-5" dirty="0">
                <a:latin typeface="Arial"/>
                <a:cs typeface="Arial"/>
              </a:rPr>
              <a:t>Univ. </a:t>
            </a:r>
            <a:r>
              <a:rPr sz="700" i="1" spc="-10" dirty="0">
                <a:latin typeface="Arial"/>
                <a:cs typeface="Arial"/>
              </a:rPr>
              <a:t>Frauenklinik und </a:t>
            </a:r>
            <a:r>
              <a:rPr sz="700" i="1" spc="-5" dirty="0">
                <a:latin typeface="Arial"/>
                <a:cs typeface="Arial"/>
              </a:rPr>
              <a:t>Poliklinik </a:t>
            </a:r>
            <a:r>
              <a:rPr sz="700" i="1" spc="-10" dirty="0">
                <a:latin typeface="Arial"/>
                <a:cs typeface="Arial"/>
              </a:rPr>
              <a:t>am  </a:t>
            </a:r>
            <a:r>
              <a:rPr sz="700" i="1" spc="-5" dirty="0">
                <a:latin typeface="Arial"/>
                <a:cs typeface="Arial"/>
              </a:rPr>
              <a:t>Standort Klinikum</a:t>
            </a:r>
            <a:r>
              <a:rPr sz="700" i="1" spc="-45" dirty="0">
                <a:latin typeface="Arial"/>
                <a:cs typeface="Arial"/>
              </a:rPr>
              <a:t> </a:t>
            </a:r>
            <a:r>
              <a:rPr sz="700" i="1" spc="-5" dirty="0">
                <a:latin typeface="Arial"/>
                <a:cs typeface="Arial"/>
              </a:rPr>
              <a:t>Südstadt</a:t>
            </a:r>
            <a:endParaRPr sz="700">
              <a:latin typeface="Arial"/>
              <a:cs typeface="Arial"/>
            </a:endParaRPr>
          </a:p>
        </p:txBody>
      </p:sp>
      <p:sp>
        <p:nvSpPr>
          <p:cNvPr id="64" name="object 54"/>
          <p:cNvSpPr txBox="1"/>
          <p:nvPr/>
        </p:nvSpPr>
        <p:spPr>
          <a:xfrm>
            <a:off x="2084233" y="6597931"/>
            <a:ext cx="1682703" cy="39586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6000" rIns="0" bIns="36000" rtlCol="0">
            <a:spAutoFit/>
          </a:bodyPr>
          <a:lstStyle/>
          <a:p>
            <a:pPr marL="86995" marR="197485">
              <a:lnSpc>
                <a:spcPct val="100000"/>
              </a:lnSpc>
              <a:spcBef>
                <a:spcPts val="315"/>
              </a:spcBef>
            </a:pPr>
            <a:r>
              <a:rPr sz="700" spc="-5" dirty="0">
                <a:latin typeface="Arial"/>
                <a:cs typeface="Arial"/>
              </a:rPr>
              <a:t>Klinik </a:t>
            </a:r>
            <a:r>
              <a:rPr sz="700" spc="-10" dirty="0">
                <a:latin typeface="Arial"/>
                <a:cs typeface="Arial"/>
              </a:rPr>
              <a:t>und </a:t>
            </a:r>
            <a:r>
              <a:rPr sz="700" spc="-5" dirty="0">
                <a:latin typeface="Arial"/>
                <a:cs typeface="Arial"/>
              </a:rPr>
              <a:t>Poliklinik für Hals-Nasen-  Ohrenheilkunde, Kopf- </a:t>
            </a:r>
            <a:r>
              <a:rPr sz="700" spc="-10" dirty="0">
                <a:latin typeface="Arial"/>
                <a:cs typeface="Arial"/>
              </a:rPr>
              <a:t>und  </a:t>
            </a:r>
            <a:r>
              <a:rPr sz="700" spc="-5" dirty="0">
                <a:latin typeface="Arial"/>
                <a:cs typeface="Arial"/>
              </a:rPr>
              <a:t>Halschirurgie „Otto</a:t>
            </a:r>
            <a:r>
              <a:rPr sz="700" spc="10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Körner“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65" name="object 55"/>
          <p:cNvSpPr txBox="1"/>
          <p:nvPr/>
        </p:nvSpPr>
        <p:spPr>
          <a:xfrm>
            <a:off x="2074661" y="6349503"/>
            <a:ext cx="1692275" cy="1804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6000" rIns="0" bIns="36000" rtlCol="0">
            <a:spAutoFit/>
          </a:bodyPr>
          <a:lstStyle/>
          <a:p>
            <a:pPr marL="86995" algn="ctr">
              <a:lnSpc>
                <a:spcPct val="100000"/>
              </a:lnSpc>
              <a:spcBef>
                <a:spcPts val="315"/>
              </a:spcBef>
            </a:pPr>
            <a:r>
              <a:rPr sz="700" dirty="0">
                <a:latin typeface="Arial" panose="020B0604020202020204" pitchFamily="34" charset="0"/>
                <a:cs typeface="Arial" panose="020B0604020202020204" pitchFamily="34" charset="0"/>
              </a:rPr>
              <a:t>Augenklinik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sz="700" spc="-10" dirty="0">
                <a:latin typeface="Arial"/>
                <a:cs typeface="Arial"/>
              </a:rPr>
              <a:t>und</a:t>
            </a:r>
            <a:r>
              <a:rPr sz="700" spc="-3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Poliklinik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67" name="object 66"/>
          <p:cNvSpPr/>
          <p:nvPr/>
        </p:nvSpPr>
        <p:spPr>
          <a:xfrm>
            <a:off x="5969099" y="5544919"/>
            <a:ext cx="2447925" cy="1271905"/>
          </a:xfrm>
          <a:custGeom>
            <a:avLst/>
            <a:gdLst/>
            <a:ahLst/>
            <a:cxnLst/>
            <a:rect l="l" t="t" r="r" b="b"/>
            <a:pathLst>
              <a:path w="2447925" h="1271904">
                <a:moveTo>
                  <a:pt x="0" y="1271524"/>
                </a:moveTo>
                <a:lnTo>
                  <a:pt x="2447925" y="1271524"/>
                </a:lnTo>
                <a:lnTo>
                  <a:pt x="2447925" y="0"/>
                </a:lnTo>
                <a:lnTo>
                  <a:pt x="0" y="0"/>
                </a:lnTo>
                <a:lnTo>
                  <a:pt x="0" y="12715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marL="86400">
              <a:lnSpc>
                <a:spcPct val="200000"/>
              </a:lnSpc>
              <a:spcBef>
                <a:spcPts val="315"/>
              </a:spcBef>
            </a:pPr>
            <a:r>
              <a:rPr lang="de-DE" sz="750" b="1" spc="-5" dirty="0" smtClean="0">
                <a:latin typeface="Arial"/>
                <a:cs typeface="Arial"/>
              </a:rPr>
              <a:t>Zentrum </a:t>
            </a:r>
            <a:r>
              <a:rPr lang="de-DE" sz="750" b="1" spc="-5" dirty="0">
                <a:latin typeface="Arial"/>
                <a:cs typeface="Arial"/>
              </a:rPr>
              <a:t>für Nervenheilkunde</a:t>
            </a:r>
            <a:endParaRPr lang="de-DE" sz="750" dirty="0">
              <a:latin typeface="Arial"/>
              <a:cs typeface="Arial"/>
            </a:endParaRPr>
          </a:p>
          <a:p>
            <a:pPr marL="272415" marR="44704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dirty="0">
                <a:latin typeface="Arial"/>
                <a:cs typeface="Arial"/>
              </a:rPr>
              <a:t>Klinik und Poliklinik für Neurologie  </a:t>
            </a:r>
            <a:endParaRPr lang="de-DE" sz="700" dirty="0" smtClean="0">
              <a:latin typeface="Arial"/>
              <a:cs typeface="Arial"/>
            </a:endParaRPr>
          </a:p>
          <a:p>
            <a:pPr marL="272415" marR="44704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/>
                <a:cs typeface="Arial"/>
              </a:rPr>
              <a:t>Klinik</a:t>
            </a:r>
            <a:r>
              <a:rPr lang="de-DE" sz="700" spc="-35" dirty="0" smtClean="0">
                <a:latin typeface="Arial"/>
                <a:cs typeface="Arial"/>
              </a:rPr>
              <a:t> </a:t>
            </a:r>
            <a:r>
              <a:rPr lang="de-DE" sz="700" dirty="0">
                <a:latin typeface="Arial"/>
                <a:cs typeface="Arial"/>
              </a:rPr>
              <a:t>und</a:t>
            </a:r>
            <a:r>
              <a:rPr lang="de-DE" sz="700" spc="-40" dirty="0">
                <a:latin typeface="Arial"/>
                <a:cs typeface="Arial"/>
              </a:rPr>
              <a:t> </a:t>
            </a:r>
            <a:r>
              <a:rPr lang="de-DE" sz="700" dirty="0">
                <a:latin typeface="Arial"/>
                <a:cs typeface="Arial"/>
              </a:rPr>
              <a:t>Poliklinik</a:t>
            </a:r>
            <a:r>
              <a:rPr lang="de-DE" sz="700" spc="-45" dirty="0">
                <a:latin typeface="Arial"/>
                <a:cs typeface="Arial"/>
              </a:rPr>
              <a:t> </a:t>
            </a:r>
            <a:r>
              <a:rPr lang="de-DE" sz="700" dirty="0">
                <a:latin typeface="Arial"/>
                <a:cs typeface="Arial"/>
              </a:rPr>
              <a:t>für</a:t>
            </a:r>
            <a:r>
              <a:rPr lang="de-DE" sz="700" spc="-30" dirty="0">
                <a:latin typeface="Arial"/>
                <a:cs typeface="Arial"/>
              </a:rPr>
              <a:t> </a:t>
            </a:r>
            <a:r>
              <a:rPr lang="de-DE" sz="700" dirty="0">
                <a:latin typeface="Arial"/>
                <a:cs typeface="Arial"/>
              </a:rPr>
              <a:t>Psychiatrie</a:t>
            </a:r>
            <a:r>
              <a:rPr lang="de-DE" sz="700" spc="-50" dirty="0">
                <a:latin typeface="Arial"/>
                <a:cs typeface="Arial"/>
              </a:rPr>
              <a:t> </a:t>
            </a:r>
            <a:r>
              <a:rPr lang="de-DE" sz="700" dirty="0">
                <a:latin typeface="Arial"/>
                <a:cs typeface="Arial"/>
              </a:rPr>
              <a:t>und  </a:t>
            </a:r>
            <a:r>
              <a:rPr lang="de-DE" sz="700" spc="-5" dirty="0">
                <a:latin typeface="Arial"/>
                <a:cs typeface="Arial"/>
              </a:rPr>
              <a:t>Psychotherapie</a:t>
            </a:r>
            <a:endParaRPr lang="de-DE" sz="700" dirty="0">
              <a:latin typeface="Arial"/>
              <a:cs typeface="Arial"/>
            </a:endParaRPr>
          </a:p>
          <a:p>
            <a:pPr marL="272415" marR="508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dirty="0">
                <a:latin typeface="Arial"/>
                <a:cs typeface="Arial"/>
              </a:rPr>
              <a:t>Klinik für Psychiatrie, </a:t>
            </a:r>
            <a:r>
              <a:rPr lang="de-DE" sz="700" spc="-5" dirty="0">
                <a:latin typeface="Arial"/>
                <a:cs typeface="Arial"/>
              </a:rPr>
              <a:t>Neurologie,</a:t>
            </a:r>
            <a:r>
              <a:rPr lang="de-DE" sz="700" spc="-135" dirty="0">
                <a:latin typeface="Arial"/>
                <a:cs typeface="Arial"/>
              </a:rPr>
              <a:t> </a:t>
            </a:r>
            <a:r>
              <a:rPr lang="de-DE" sz="700" dirty="0">
                <a:latin typeface="Arial"/>
                <a:cs typeface="Arial"/>
              </a:rPr>
              <a:t>Psychosomatik  und </a:t>
            </a:r>
            <a:r>
              <a:rPr lang="de-DE" sz="700" spc="-5" dirty="0">
                <a:latin typeface="Arial"/>
                <a:cs typeface="Arial"/>
              </a:rPr>
              <a:t>Psychotherapie </a:t>
            </a:r>
            <a:r>
              <a:rPr lang="de-DE" sz="700" dirty="0">
                <a:latin typeface="Arial"/>
                <a:cs typeface="Arial"/>
              </a:rPr>
              <a:t>im Kindes- und </a:t>
            </a:r>
            <a:r>
              <a:rPr lang="de-DE" sz="700" spc="-5" dirty="0">
                <a:latin typeface="Arial"/>
                <a:cs typeface="Arial"/>
              </a:rPr>
              <a:t>Jugendalter  </a:t>
            </a:r>
            <a:endParaRPr lang="de-DE" sz="700" spc="-5" dirty="0" smtClean="0">
              <a:latin typeface="Arial"/>
              <a:cs typeface="Arial"/>
            </a:endParaRPr>
          </a:p>
          <a:p>
            <a:pPr marL="272415" marR="508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/>
                <a:cs typeface="Arial"/>
              </a:rPr>
              <a:t>Klinik </a:t>
            </a:r>
            <a:r>
              <a:rPr lang="de-DE" sz="700" dirty="0">
                <a:latin typeface="Arial"/>
                <a:cs typeface="Arial"/>
              </a:rPr>
              <a:t>und Poliklinik für Psychosomatische Medizin und </a:t>
            </a:r>
            <a:r>
              <a:rPr lang="de-DE" sz="700" dirty="0" smtClean="0">
                <a:latin typeface="Arial"/>
                <a:cs typeface="Arial"/>
              </a:rPr>
              <a:t>Psychotherapie</a:t>
            </a:r>
          </a:p>
          <a:p>
            <a:pPr marL="272415" marR="5080" indent="-1080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/>
                <a:cs typeface="Arial"/>
              </a:rPr>
              <a:t>Institut </a:t>
            </a:r>
            <a:r>
              <a:rPr lang="de-DE" sz="700" dirty="0">
                <a:latin typeface="Arial"/>
                <a:cs typeface="Arial"/>
              </a:rPr>
              <a:t>für </a:t>
            </a:r>
            <a:r>
              <a:rPr lang="de-DE" sz="700" spc="-5" dirty="0" smtClean="0">
                <a:latin typeface="Arial"/>
                <a:cs typeface="Arial"/>
              </a:rPr>
              <a:t>Medizinische </a:t>
            </a:r>
            <a:r>
              <a:rPr lang="de-DE" sz="700" dirty="0" smtClean="0">
                <a:latin typeface="Arial"/>
                <a:cs typeface="Arial"/>
              </a:rPr>
              <a:t>Psychologie</a:t>
            </a:r>
            <a:r>
              <a:rPr lang="de-DE" sz="700" spc="-120" dirty="0" smtClean="0">
                <a:latin typeface="Arial"/>
                <a:cs typeface="Arial"/>
              </a:rPr>
              <a:t> </a:t>
            </a:r>
            <a:r>
              <a:rPr lang="de-DE" sz="700" dirty="0" smtClean="0">
                <a:latin typeface="Arial"/>
                <a:cs typeface="Arial"/>
              </a:rPr>
              <a:t>und  </a:t>
            </a:r>
            <a:r>
              <a:rPr lang="de-DE" sz="700" spc="-5" dirty="0" smtClean="0">
                <a:latin typeface="Arial"/>
                <a:cs typeface="Arial"/>
              </a:rPr>
              <a:t>Medizinische</a:t>
            </a:r>
            <a:r>
              <a:rPr lang="de-DE" sz="700" spc="-80" dirty="0" smtClean="0">
                <a:latin typeface="Arial"/>
                <a:cs typeface="Arial"/>
              </a:rPr>
              <a:t> </a:t>
            </a:r>
            <a:r>
              <a:rPr lang="de-DE" sz="700" dirty="0" smtClean="0">
                <a:latin typeface="Arial"/>
                <a:cs typeface="Arial"/>
              </a:rPr>
              <a:t>Soziologie</a:t>
            </a:r>
          </a:p>
          <a:p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73"/>
          <p:cNvSpPr txBox="1"/>
          <p:nvPr/>
        </p:nvSpPr>
        <p:spPr>
          <a:xfrm>
            <a:off x="5969099" y="6889204"/>
            <a:ext cx="2447925" cy="848309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315"/>
              </a:spcBef>
            </a:pPr>
            <a:r>
              <a:rPr sz="750" b="1" spc="-5" dirty="0">
                <a:latin typeface="Arial"/>
                <a:cs typeface="Arial"/>
              </a:rPr>
              <a:t>Zentrum für</a:t>
            </a:r>
            <a:r>
              <a:rPr sz="750" b="1" spc="-10" dirty="0">
                <a:latin typeface="Arial"/>
                <a:cs typeface="Arial"/>
              </a:rPr>
              <a:t> </a:t>
            </a:r>
            <a:r>
              <a:rPr sz="750" b="1" spc="-5" dirty="0">
                <a:latin typeface="Arial"/>
                <a:cs typeface="Arial"/>
              </a:rPr>
              <a:t>Radiologie</a:t>
            </a:r>
            <a:endParaRPr sz="750" dirty="0">
              <a:latin typeface="Arial"/>
              <a:cs typeface="Arial"/>
            </a:endParaRPr>
          </a:p>
          <a:p>
            <a:pPr marL="346710" marR="357505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50" dirty="0">
                <a:latin typeface="Arial"/>
                <a:cs typeface="Arial"/>
              </a:rPr>
              <a:t>Klinik und Poliklinik für </a:t>
            </a:r>
            <a:r>
              <a:rPr sz="750" spc="-5" dirty="0" err="1">
                <a:latin typeface="Arial"/>
                <a:cs typeface="Arial"/>
              </a:rPr>
              <a:t>Strahlentherapie</a:t>
            </a:r>
            <a:r>
              <a:rPr sz="750" spc="-5" dirty="0">
                <a:latin typeface="Arial"/>
                <a:cs typeface="Arial"/>
              </a:rPr>
              <a:t>  </a:t>
            </a:r>
            <a:endParaRPr lang="de-DE" sz="750" spc="-5" dirty="0" smtClean="0">
              <a:latin typeface="Arial"/>
              <a:cs typeface="Arial"/>
            </a:endParaRPr>
          </a:p>
          <a:p>
            <a:pPr marL="346710" marR="357505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750" spc="-5" dirty="0" smtClean="0">
                <a:latin typeface="Arial"/>
                <a:cs typeface="Arial"/>
              </a:rPr>
              <a:t>K</a:t>
            </a:r>
            <a:r>
              <a:rPr sz="750" dirty="0" err="1" smtClean="0">
                <a:latin typeface="Arial"/>
                <a:cs typeface="Arial"/>
              </a:rPr>
              <a:t>linik</a:t>
            </a:r>
            <a:r>
              <a:rPr sz="750" dirty="0" smtClean="0">
                <a:latin typeface="Arial"/>
                <a:cs typeface="Arial"/>
              </a:rPr>
              <a:t> </a:t>
            </a:r>
            <a:r>
              <a:rPr sz="750" dirty="0">
                <a:latin typeface="Arial"/>
                <a:cs typeface="Arial"/>
              </a:rPr>
              <a:t>und Poliklinik für </a:t>
            </a:r>
            <a:r>
              <a:rPr sz="750" spc="-5" dirty="0" err="1">
                <a:latin typeface="Arial"/>
                <a:cs typeface="Arial"/>
              </a:rPr>
              <a:t>Nuklearmedizin</a:t>
            </a:r>
            <a:r>
              <a:rPr sz="750" spc="-5" dirty="0">
                <a:latin typeface="Arial"/>
                <a:cs typeface="Arial"/>
              </a:rPr>
              <a:t>  </a:t>
            </a:r>
            <a:endParaRPr lang="de-DE" sz="750" spc="-5" dirty="0" smtClean="0">
              <a:latin typeface="Arial"/>
              <a:cs typeface="Arial"/>
            </a:endParaRPr>
          </a:p>
          <a:p>
            <a:pPr marL="346710" marR="357505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750" dirty="0" err="1" smtClean="0">
                <a:latin typeface="Arial"/>
                <a:cs typeface="Arial"/>
              </a:rPr>
              <a:t>Institut</a:t>
            </a:r>
            <a:r>
              <a:rPr sz="750" dirty="0" smtClean="0">
                <a:latin typeface="Arial"/>
                <a:cs typeface="Arial"/>
              </a:rPr>
              <a:t> </a:t>
            </a:r>
            <a:r>
              <a:rPr sz="750" dirty="0">
                <a:latin typeface="Arial"/>
                <a:cs typeface="Arial"/>
              </a:rPr>
              <a:t>für </a:t>
            </a:r>
            <a:r>
              <a:rPr sz="750" spc="-5" dirty="0">
                <a:latin typeface="Arial"/>
                <a:cs typeface="Arial"/>
              </a:rPr>
              <a:t>Diagnostische </a:t>
            </a:r>
            <a:r>
              <a:rPr sz="750" dirty="0">
                <a:latin typeface="Arial"/>
                <a:cs typeface="Arial"/>
              </a:rPr>
              <a:t>und </a:t>
            </a:r>
            <a:r>
              <a:rPr sz="750" spc="-5" dirty="0">
                <a:latin typeface="Arial"/>
                <a:cs typeface="Arial"/>
              </a:rPr>
              <a:t>Interventionelle  Radiologie, </a:t>
            </a:r>
            <a:r>
              <a:rPr sz="750" dirty="0">
                <a:latin typeface="Arial"/>
                <a:cs typeface="Arial"/>
              </a:rPr>
              <a:t>Kinder- und</a:t>
            </a:r>
            <a:r>
              <a:rPr sz="750" spc="-70" dirty="0">
                <a:latin typeface="Arial"/>
                <a:cs typeface="Arial"/>
              </a:rPr>
              <a:t> </a:t>
            </a:r>
            <a:r>
              <a:rPr sz="750" spc="-5" dirty="0" err="1" smtClean="0">
                <a:latin typeface="Arial"/>
                <a:cs typeface="Arial"/>
              </a:rPr>
              <a:t>Neuroradiologie</a:t>
            </a:r>
            <a:endParaRPr lang="de-DE" sz="750" spc="-5" dirty="0" smtClean="0">
              <a:latin typeface="Arial"/>
              <a:cs typeface="Arial"/>
            </a:endParaRPr>
          </a:p>
          <a:p>
            <a:pPr marL="175260" marR="357505">
              <a:lnSpc>
                <a:spcPct val="100000"/>
              </a:lnSpc>
            </a:pPr>
            <a:endParaRPr sz="750" dirty="0">
              <a:latin typeface="Arial"/>
              <a:cs typeface="Arial"/>
            </a:endParaRPr>
          </a:p>
        </p:txBody>
      </p:sp>
      <p:sp>
        <p:nvSpPr>
          <p:cNvPr id="70" name="object 78"/>
          <p:cNvSpPr txBox="1"/>
          <p:nvPr/>
        </p:nvSpPr>
        <p:spPr>
          <a:xfrm>
            <a:off x="5969099" y="7825539"/>
            <a:ext cx="2447925" cy="1655581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75260" marR="1115060" lvl="0" indent="-88900" defTabSz="914400">
              <a:spcBef>
                <a:spcPts val="310"/>
              </a:spcBef>
            </a:pPr>
            <a:r>
              <a:rPr lang="de-DE" sz="750" b="1" spc="-5" dirty="0">
                <a:solidFill>
                  <a:prstClr val="black"/>
                </a:solidFill>
                <a:latin typeface="Arial"/>
                <a:cs typeface="Arial"/>
              </a:rPr>
              <a:t>Zentrum für </a:t>
            </a:r>
            <a:r>
              <a:rPr lang="de-DE" sz="750" b="1" dirty="0">
                <a:solidFill>
                  <a:prstClr val="black"/>
                </a:solidFill>
                <a:latin typeface="Arial"/>
                <a:cs typeface="Arial"/>
              </a:rPr>
              <a:t>Innere Medizin </a:t>
            </a:r>
            <a:endParaRPr lang="de-DE" sz="750" b="1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75260" marR="1115060" lvl="0" indent="-88900" defTabSz="914400">
              <a:spcBef>
                <a:spcPts val="310"/>
              </a:spcBef>
            </a:pPr>
            <a:r>
              <a:rPr lang="de-DE" sz="750" spc="-5" dirty="0" smtClean="0">
                <a:solidFill>
                  <a:prstClr val="black"/>
                </a:solidFill>
                <a:latin typeface="Arial"/>
                <a:cs typeface="Arial"/>
              </a:rPr>
              <a:t>Medizinische </a:t>
            </a:r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Klinik I  Abteilung für Kardiologie  Abteilung für Pneumologie  </a:t>
            </a:r>
            <a:endParaRPr lang="de-DE" sz="75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75260" marR="1115060" lvl="0" indent="-88900" defTabSz="914400">
              <a:spcBef>
                <a:spcPts val="310"/>
              </a:spcBef>
            </a:pPr>
            <a:r>
              <a:rPr lang="de-DE" sz="750" spc="-5" dirty="0" smtClean="0">
                <a:solidFill>
                  <a:prstClr val="black"/>
                </a:solidFill>
                <a:latin typeface="Arial"/>
                <a:cs typeface="Arial"/>
              </a:rPr>
              <a:t>Medizinische </a:t>
            </a:r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Klinik</a:t>
            </a:r>
            <a:r>
              <a:rPr lang="de-DE" sz="750" spc="-8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II</a:t>
            </a:r>
          </a:p>
          <a:p>
            <a:pPr marL="194945" marR="321945" lvl="0" defTabSz="914400"/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Abteilung für </a:t>
            </a:r>
            <a:r>
              <a:rPr lang="de-DE" sz="750" spc="-5" dirty="0">
                <a:solidFill>
                  <a:prstClr val="black"/>
                </a:solidFill>
                <a:latin typeface="Arial"/>
                <a:cs typeface="Arial"/>
              </a:rPr>
              <a:t>Tropenmedizin, </a:t>
            </a:r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Infektionskrank-  </a:t>
            </a:r>
            <a:r>
              <a:rPr lang="de-DE" sz="750" dirty="0" err="1">
                <a:solidFill>
                  <a:prstClr val="black"/>
                </a:solidFill>
                <a:latin typeface="Arial"/>
                <a:cs typeface="Arial"/>
              </a:rPr>
              <a:t>heiten</a:t>
            </a:r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 und</a:t>
            </a:r>
            <a:r>
              <a:rPr lang="de-DE" sz="750" spc="-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de-DE" sz="750" spc="-5" dirty="0">
                <a:solidFill>
                  <a:prstClr val="black"/>
                </a:solidFill>
                <a:latin typeface="Arial"/>
                <a:cs typeface="Arial"/>
              </a:rPr>
              <a:t>Nephrologie</a:t>
            </a:r>
            <a:endParaRPr lang="de-DE" sz="75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75260" marR="588010" lvl="0" indent="19685" algn="just" defTabSz="914400"/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Abteilung für </a:t>
            </a:r>
            <a:r>
              <a:rPr lang="de-DE" sz="750" spc="-5" dirty="0">
                <a:solidFill>
                  <a:prstClr val="black"/>
                </a:solidFill>
                <a:latin typeface="Arial"/>
                <a:cs typeface="Arial"/>
              </a:rPr>
              <a:t>Gastroenterologie, </a:t>
            </a:r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Endo-  </a:t>
            </a:r>
            <a:r>
              <a:rPr lang="de-DE" sz="750" dirty="0" err="1">
                <a:solidFill>
                  <a:prstClr val="black"/>
                </a:solidFill>
                <a:latin typeface="Arial"/>
                <a:cs typeface="Arial"/>
              </a:rPr>
              <a:t>krinologie</a:t>
            </a:r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 und </a:t>
            </a:r>
            <a:r>
              <a:rPr lang="de-DE" sz="750" spc="-5" dirty="0">
                <a:solidFill>
                  <a:prstClr val="black"/>
                </a:solidFill>
                <a:latin typeface="Arial"/>
                <a:cs typeface="Arial"/>
              </a:rPr>
              <a:t>Stoffwechselkrankheiten  </a:t>
            </a:r>
          </a:p>
          <a:p>
            <a:pPr marL="175260" marR="1115060" indent="-88900" defTabSz="914400">
              <a:spcBef>
                <a:spcPts val="310"/>
              </a:spcBef>
            </a:pPr>
            <a:r>
              <a:rPr lang="de-DE" sz="750" spc="-5" dirty="0">
                <a:solidFill>
                  <a:prstClr val="black"/>
                </a:solidFill>
                <a:latin typeface="Arial"/>
                <a:cs typeface="Arial"/>
              </a:rPr>
              <a:t>Medizinische Klinik III</a:t>
            </a:r>
          </a:p>
          <a:p>
            <a:pPr marL="194945" marR="621665" lvl="0" algn="just" defTabSz="914400"/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Klinik für </a:t>
            </a:r>
            <a:r>
              <a:rPr lang="de-DE" sz="750" spc="-5" dirty="0">
                <a:solidFill>
                  <a:prstClr val="black"/>
                </a:solidFill>
                <a:latin typeface="Arial"/>
                <a:cs typeface="Arial"/>
              </a:rPr>
              <a:t>Hämatologie, </a:t>
            </a:r>
            <a:r>
              <a:rPr lang="de-DE" sz="750" dirty="0">
                <a:solidFill>
                  <a:prstClr val="black"/>
                </a:solidFill>
                <a:latin typeface="Arial"/>
                <a:cs typeface="Arial"/>
              </a:rPr>
              <a:t>Onkologie und  </a:t>
            </a:r>
            <a:r>
              <a:rPr lang="de-DE" sz="750" spc="-5" dirty="0" smtClean="0">
                <a:solidFill>
                  <a:prstClr val="black"/>
                </a:solidFill>
                <a:latin typeface="Arial"/>
                <a:cs typeface="Arial"/>
              </a:rPr>
              <a:t>Palliativmedizin</a:t>
            </a:r>
          </a:p>
          <a:p>
            <a:pPr marL="194945" marR="621665" lvl="0" algn="just" defTabSz="914400"/>
            <a:endParaRPr lang="de-DE" sz="75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4" name="object 254"/>
          <p:cNvSpPr/>
          <p:nvPr/>
        </p:nvSpPr>
        <p:spPr>
          <a:xfrm>
            <a:off x="10866501" y="5945187"/>
            <a:ext cx="1764030" cy="224154"/>
          </a:xfrm>
          <a:custGeom>
            <a:avLst/>
            <a:gdLst/>
            <a:ahLst/>
            <a:cxnLst/>
            <a:rect l="l" t="t" r="r" b="b"/>
            <a:pathLst>
              <a:path w="1764029" h="224154">
                <a:moveTo>
                  <a:pt x="0" y="223837"/>
                </a:moveTo>
                <a:lnTo>
                  <a:pt x="1763649" y="223837"/>
                </a:lnTo>
                <a:lnTo>
                  <a:pt x="1763649" y="0"/>
                </a:lnTo>
                <a:lnTo>
                  <a:pt x="0" y="0"/>
                </a:lnTo>
                <a:lnTo>
                  <a:pt x="0" y="2238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Anatomie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256"/>
          <p:cNvSpPr/>
          <p:nvPr/>
        </p:nvSpPr>
        <p:spPr>
          <a:xfrm>
            <a:off x="10866501" y="6276911"/>
            <a:ext cx="1764030" cy="322580"/>
          </a:xfrm>
          <a:custGeom>
            <a:avLst/>
            <a:gdLst/>
            <a:ahLst/>
            <a:cxnLst/>
            <a:rect l="l" t="t" r="r" b="b"/>
            <a:pathLst>
              <a:path w="1764029" h="322579">
                <a:moveTo>
                  <a:pt x="0" y="322262"/>
                </a:moveTo>
                <a:lnTo>
                  <a:pt x="1763649" y="322262"/>
                </a:lnTo>
                <a:lnTo>
                  <a:pt x="1763649" y="0"/>
                </a:lnTo>
                <a:lnTo>
                  <a:pt x="0" y="0"/>
                </a:lnTo>
                <a:lnTo>
                  <a:pt x="0" y="3222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Oscar-</a:t>
            </a:r>
            <a:r>
              <a:rPr lang="de-DE" sz="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Langendorff</a:t>
            </a: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-Institut für Physiologie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258"/>
          <p:cNvSpPr/>
          <p:nvPr/>
        </p:nvSpPr>
        <p:spPr>
          <a:xfrm>
            <a:off x="10866501" y="6722998"/>
            <a:ext cx="1764030" cy="346075"/>
          </a:xfrm>
          <a:custGeom>
            <a:avLst/>
            <a:gdLst/>
            <a:ahLst/>
            <a:cxnLst/>
            <a:rect l="l" t="t" r="r" b="b"/>
            <a:pathLst>
              <a:path w="1764029" h="346075">
                <a:moveTo>
                  <a:pt x="0" y="346075"/>
                </a:moveTo>
                <a:lnTo>
                  <a:pt x="1763649" y="346075"/>
                </a:lnTo>
                <a:lnTo>
                  <a:pt x="1763649" y="0"/>
                </a:lnTo>
                <a:lnTo>
                  <a:pt x="0" y="0"/>
                </a:lnTo>
                <a:lnTo>
                  <a:pt x="0" y="3460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Medizinische Biochemie und Molekularbiologie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260"/>
          <p:cNvSpPr/>
          <p:nvPr/>
        </p:nvSpPr>
        <p:spPr>
          <a:xfrm>
            <a:off x="10864850" y="7169086"/>
            <a:ext cx="1764030" cy="224154"/>
          </a:xfrm>
          <a:custGeom>
            <a:avLst/>
            <a:gdLst/>
            <a:ahLst/>
            <a:cxnLst/>
            <a:rect l="l" t="t" r="r" b="b"/>
            <a:pathLst>
              <a:path w="1764029" h="224154">
                <a:moveTo>
                  <a:pt x="0" y="223837"/>
                </a:moveTo>
                <a:lnTo>
                  <a:pt x="1763776" y="223837"/>
                </a:lnTo>
                <a:lnTo>
                  <a:pt x="1763776" y="0"/>
                </a:lnTo>
                <a:lnTo>
                  <a:pt x="0" y="0"/>
                </a:lnTo>
                <a:lnTo>
                  <a:pt x="0" y="2238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Allgemeinmedizin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262"/>
          <p:cNvSpPr/>
          <p:nvPr/>
        </p:nvSpPr>
        <p:spPr>
          <a:xfrm>
            <a:off x="8813800" y="7766893"/>
            <a:ext cx="1764030" cy="346075"/>
          </a:xfrm>
          <a:custGeom>
            <a:avLst/>
            <a:gdLst/>
            <a:ahLst/>
            <a:cxnLst/>
            <a:rect l="l" t="t" r="r" b="b"/>
            <a:pathLst>
              <a:path w="1764029" h="346075">
                <a:moveTo>
                  <a:pt x="0" y="346075"/>
                </a:moveTo>
                <a:lnTo>
                  <a:pt x="1763776" y="346075"/>
                </a:lnTo>
                <a:lnTo>
                  <a:pt x="1763776" y="0"/>
                </a:lnTo>
                <a:lnTo>
                  <a:pt x="0" y="0"/>
                </a:lnTo>
                <a:lnTo>
                  <a:pt x="0" y="3460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Biostatistik und Informatik in Medizin und Alternsforschung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264"/>
          <p:cNvSpPr/>
          <p:nvPr/>
        </p:nvSpPr>
        <p:spPr>
          <a:xfrm>
            <a:off x="8813800" y="7024718"/>
            <a:ext cx="1764030" cy="224154"/>
          </a:xfrm>
          <a:custGeom>
            <a:avLst/>
            <a:gdLst/>
            <a:ahLst/>
            <a:cxnLst/>
            <a:rect l="l" t="t" r="r" b="b"/>
            <a:pathLst>
              <a:path w="1764029" h="224154">
                <a:moveTo>
                  <a:pt x="0" y="223837"/>
                </a:moveTo>
                <a:lnTo>
                  <a:pt x="1763776" y="223837"/>
                </a:lnTo>
                <a:lnTo>
                  <a:pt x="1763776" y="0"/>
                </a:lnTo>
                <a:lnTo>
                  <a:pt x="0" y="0"/>
                </a:lnTo>
                <a:lnTo>
                  <a:pt x="0" y="2238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Biomedizinische Technik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266"/>
          <p:cNvSpPr/>
          <p:nvPr/>
        </p:nvSpPr>
        <p:spPr>
          <a:xfrm>
            <a:off x="8813800" y="9164890"/>
            <a:ext cx="1764030" cy="316230"/>
          </a:xfrm>
          <a:custGeom>
            <a:avLst/>
            <a:gdLst/>
            <a:ahLst/>
            <a:cxnLst/>
            <a:rect l="l" t="t" r="r" b="b"/>
            <a:pathLst>
              <a:path w="1764029" h="316229">
                <a:moveTo>
                  <a:pt x="0" y="315912"/>
                </a:moveTo>
                <a:lnTo>
                  <a:pt x="1763776" y="315912"/>
                </a:lnTo>
                <a:lnTo>
                  <a:pt x="1763776" y="0"/>
                </a:lnTo>
                <a:lnTo>
                  <a:pt x="0" y="0"/>
                </a:lnTo>
                <a:lnTo>
                  <a:pt x="0" y="31591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Präventivmedizin mit Betriebsärztlichem Dienst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269"/>
          <p:cNvSpPr txBox="1"/>
          <p:nvPr/>
        </p:nvSpPr>
        <p:spPr>
          <a:xfrm>
            <a:off x="8777064" y="5836518"/>
            <a:ext cx="1638300" cy="4762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75895" marR="340360" indent="-88900">
              <a:lnSpc>
                <a:spcPct val="100000"/>
              </a:lnSpc>
              <a:spcBef>
                <a:spcPts val="310"/>
              </a:spcBef>
            </a:pPr>
            <a:r>
              <a:rPr sz="750" dirty="0">
                <a:latin typeface="Arial"/>
                <a:cs typeface="Arial"/>
              </a:rPr>
              <a:t>Institut für Immunologie  Abteilung für</a:t>
            </a:r>
            <a:r>
              <a:rPr sz="750" spc="-85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Immunologie</a:t>
            </a:r>
            <a:endParaRPr sz="750">
              <a:latin typeface="Arial"/>
              <a:cs typeface="Arial"/>
            </a:endParaRPr>
          </a:p>
          <a:p>
            <a:pPr marL="175895">
              <a:lnSpc>
                <a:spcPct val="100000"/>
              </a:lnSpc>
            </a:pPr>
            <a:r>
              <a:rPr sz="750" dirty="0">
                <a:latin typeface="Arial"/>
                <a:cs typeface="Arial"/>
              </a:rPr>
              <a:t>Abteilung für</a:t>
            </a:r>
            <a:r>
              <a:rPr sz="750" spc="-55" dirty="0">
                <a:latin typeface="Arial"/>
                <a:cs typeface="Arial"/>
              </a:rPr>
              <a:t> </a:t>
            </a:r>
            <a:r>
              <a:rPr sz="750" spc="-5" dirty="0">
                <a:latin typeface="Arial"/>
                <a:cs typeface="Arial"/>
              </a:rPr>
              <a:t>Proteomforschung</a:t>
            </a:r>
            <a:endParaRPr sz="750">
              <a:latin typeface="Arial"/>
              <a:cs typeface="Arial"/>
            </a:endParaRPr>
          </a:p>
        </p:txBody>
      </p:sp>
      <p:sp>
        <p:nvSpPr>
          <p:cNvPr id="82" name="object 270"/>
          <p:cNvSpPr/>
          <p:nvPr/>
        </p:nvSpPr>
        <p:spPr>
          <a:xfrm>
            <a:off x="10864850" y="8450262"/>
            <a:ext cx="1764030" cy="346075"/>
          </a:xfrm>
          <a:custGeom>
            <a:avLst/>
            <a:gdLst/>
            <a:ahLst/>
            <a:cxnLst/>
            <a:rect l="l" t="t" r="r" b="b"/>
            <a:pathLst>
              <a:path w="1764029" h="346075">
                <a:moveTo>
                  <a:pt x="0" y="346075"/>
                </a:moveTo>
                <a:lnTo>
                  <a:pt x="1763776" y="346075"/>
                </a:lnTo>
                <a:lnTo>
                  <a:pt x="1763776" y="0"/>
                </a:lnTo>
                <a:lnTo>
                  <a:pt x="0" y="0"/>
                </a:lnTo>
                <a:lnTo>
                  <a:pt x="0" y="3460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Klinische Chemie und Laboratoriumsmedizin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273"/>
          <p:cNvSpPr/>
          <p:nvPr/>
        </p:nvSpPr>
        <p:spPr>
          <a:xfrm>
            <a:off x="8813800" y="6736686"/>
            <a:ext cx="1764030" cy="224154"/>
          </a:xfrm>
          <a:custGeom>
            <a:avLst/>
            <a:gdLst/>
            <a:ahLst/>
            <a:cxnLst/>
            <a:rect l="l" t="t" r="r" b="b"/>
            <a:pathLst>
              <a:path w="1764029" h="224154">
                <a:moveTo>
                  <a:pt x="0" y="223837"/>
                </a:moveTo>
                <a:lnTo>
                  <a:pt x="1763776" y="223837"/>
                </a:lnTo>
                <a:lnTo>
                  <a:pt x="1763776" y="0"/>
                </a:lnTo>
                <a:lnTo>
                  <a:pt x="0" y="0"/>
                </a:lnTo>
                <a:lnTo>
                  <a:pt x="0" y="2238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Medizinische Genetik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275"/>
          <p:cNvSpPr/>
          <p:nvPr/>
        </p:nvSpPr>
        <p:spPr>
          <a:xfrm>
            <a:off x="10866501" y="8139112"/>
            <a:ext cx="1764030" cy="225425"/>
          </a:xfrm>
          <a:custGeom>
            <a:avLst/>
            <a:gdLst/>
            <a:ahLst/>
            <a:cxnLst/>
            <a:rect l="l" t="t" r="r" b="b"/>
            <a:pathLst>
              <a:path w="1764029" h="225425">
                <a:moveTo>
                  <a:pt x="0" y="225425"/>
                </a:moveTo>
                <a:lnTo>
                  <a:pt x="1763649" y="225425"/>
                </a:lnTo>
                <a:lnTo>
                  <a:pt x="1763649" y="0"/>
                </a:lnTo>
                <a:lnTo>
                  <a:pt x="0" y="0"/>
                </a:lnTo>
                <a:lnTo>
                  <a:pt x="0" y="2254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Transfusionsmedizin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277"/>
          <p:cNvSpPr/>
          <p:nvPr/>
        </p:nvSpPr>
        <p:spPr>
          <a:xfrm>
            <a:off x="10864850" y="7492936"/>
            <a:ext cx="1764030" cy="224154"/>
          </a:xfrm>
          <a:custGeom>
            <a:avLst/>
            <a:gdLst/>
            <a:ahLst/>
            <a:cxnLst/>
            <a:rect l="l" t="t" r="r" b="b"/>
            <a:pathLst>
              <a:path w="1764029" h="224154">
                <a:moveTo>
                  <a:pt x="0" y="223837"/>
                </a:moveTo>
                <a:lnTo>
                  <a:pt x="1763776" y="223837"/>
                </a:lnTo>
                <a:lnTo>
                  <a:pt x="1763776" y="0"/>
                </a:lnTo>
                <a:lnTo>
                  <a:pt x="0" y="0"/>
                </a:lnTo>
                <a:lnTo>
                  <a:pt x="0" y="2238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Pathologie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279"/>
          <p:cNvSpPr/>
          <p:nvPr/>
        </p:nvSpPr>
        <p:spPr>
          <a:xfrm>
            <a:off x="10864850" y="7816913"/>
            <a:ext cx="1764030" cy="224154"/>
          </a:xfrm>
          <a:custGeom>
            <a:avLst/>
            <a:gdLst/>
            <a:ahLst/>
            <a:cxnLst/>
            <a:rect l="l" t="t" r="r" b="b"/>
            <a:pathLst>
              <a:path w="1764029" h="224154">
                <a:moveTo>
                  <a:pt x="0" y="223837"/>
                </a:moveTo>
                <a:lnTo>
                  <a:pt x="1763776" y="223837"/>
                </a:lnTo>
                <a:lnTo>
                  <a:pt x="1763776" y="0"/>
                </a:lnTo>
                <a:lnTo>
                  <a:pt x="0" y="0"/>
                </a:lnTo>
                <a:lnTo>
                  <a:pt x="0" y="2238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Rechtsmedizin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281"/>
          <p:cNvSpPr/>
          <p:nvPr/>
        </p:nvSpPr>
        <p:spPr>
          <a:xfrm>
            <a:off x="10866501" y="8883650"/>
            <a:ext cx="1764030" cy="346075"/>
          </a:xfrm>
          <a:custGeom>
            <a:avLst/>
            <a:gdLst/>
            <a:ahLst/>
            <a:cxnLst/>
            <a:rect l="l" t="t" r="r" b="b"/>
            <a:pathLst>
              <a:path w="1764029" h="346075">
                <a:moveTo>
                  <a:pt x="0" y="346075"/>
                </a:moveTo>
                <a:lnTo>
                  <a:pt x="1763649" y="346075"/>
                </a:lnTo>
                <a:lnTo>
                  <a:pt x="1763649" y="0"/>
                </a:lnTo>
                <a:lnTo>
                  <a:pt x="0" y="0"/>
                </a:lnTo>
                <a:lnTo>
                  <a:pt x="0" y="3460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Medizinische Mikrobiologie, Virologie und Hygiene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283"/>
          <p:cNvSpPr/>
          <p:nvPr/>
        </p:nvSpPr>
        <p:spPr>
          <a:xfrm>
            <a:off x="8813800" y="7327608"/>
            <a:ext cx="1764030" cy="353312"/>
          </a:xfrm>
          <a:custGeom>
            <a:avLst/>
            <a:gdLst/>
            <a:ahLst/>
            <a:cxnLst/>
            <a:rect l="l" t="t" r="r" b="b"/>
            <a:pathLst>
              <a:path w="1764029" h="440054">
                <a:moveTo>
                  <a:pt x="0" y="439737"/>
                </a:moveTo>
                <a:lnTo>
                  <a:pt x="1763776" y="439737"/>
                </a:lnTo>
                <a:lnTo>
                  <a:pt x="1763776" y="0"/>
                </a:lnTo>
                <a:lnTo>
                  <a:pt x="0" y="0"/>
                </a:lnTo>
                <a:lnTo>
                  <a:pt x="0" y="4397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Rudolf-Zenker-Institut für Experimentelle Chirurgie mit Zentraler Versuchstierhaltung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285"/>
          <p:cNvSpPr/>
          <p:nvPr/>
        </p:nvSpPr>
        <p:spPr>
          <a:xfrm>
            <a:off x="8813800" y="8702997"/>
            <a:ext cx="1764030" cy="346075"/>
          </a:xfrm>
          <a:custGeom>
            <a:avLst/>
            <a:gdLst/>
            <a:ahLst/>
            <a:cxnLst/>
            <a:rect l="l" t="t" r="r" b="b"/>
            <a:pathLst>
              <a:path w="1764029" h="346075">
                <a:moveTo>
                  <a:pt x="0" y="346075"/>
                </a:moveTo>
                <a:lnTo>
                  <a:pt x="1763776" y="346075"/>
                </a:lnTo>
                <a:lnTo>
                  <a:pt x="1763776" y="0"/>
                </a:lnTo>
                <a:lnTo>
                  <a:pt x="0" y="0"/>
                </a:lnTo>
                <a:lnTo>
                  <a:pt x="0" y="3460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Pharmakologie und Toxikologie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287"/>
          <p:cNvSpPr/>
          <p:nvPr/>
        </p:nvSpPr>
        <p:spPr>
          <a:xfrm>
            <a:off x="8813800" y="8222436"/>
            <a:ext cx="1764030" cy="322580"/>
          </a:xfrm>
          <a:custGeom>
            <a:avLst/>
            <a:gdLst/>
            <a:ahLst/>
            <a:cxnLst/>
            <a:rect l="l" t="t" r="r" b="b"/>
            <a:pathLst>
              <a:path w="1764029" h="322579">
                <a:moveTo>
                  <a:pt x="0" y="322262"/>
                </a:moveTo>
                <a:lnTo>
                  <a:pt x="1763776" y="322262"/>
                </a:lnTo>
                <a:lnTo>
                  <a:pt x="1763776" y="0"/>
                </a:lnTo>
                <a:lnTo>
                  <a:pt x="0" y="0"/>
                </a:lnTo>
                <a:lnTo>
                  <a:pt x="0" y="32226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Experimentelle Gentherapie und Tumorforschung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11010918" y="5541962"/>
            <a:ext cx="1215752" cy="21544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Ein-Fach-Institute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Gerade Verbindung 42"/>
          <p:cNvCxnSpPr>
            <a:stCxn id="33" idx="2"/>
          </p:cNvCxnSpPr>
          <p:nvPr/>
        </p:nvCxnSpPr>
        <p:spPr>
          <a:xfrm>
            <a:off x="7149683" y="5299829"/>
            <a:ext cx="0" cy="2421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>
            <a:stCxn id="34" idx="2"/>
          </p:cNvCxnSpPr>
          <p:nvPr/>
        </p:nvCxnSpPr>
        <p:spPr>
          <a:xfrm>
            <a:off x="10692477" y="5278234"/>
            <a:ext cx="0" cy="142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9596214" y="5420895"/>
            <a:ext cx="20225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>
            <a:endCxn id="93" idx="0"/>
          </p:cNvCxnSpPr>
          <p:nvPr/>
        </p:nvCxnSpPr>
        <p:spPr>
          <a:xfrm>
            <a:off x="11618794" y="5420895"/>
            <a:ext cx="0" cy="121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rade Verbindung 97"/>
          <p:cNvCxnSpPr/>
          <p:nvPr/>
        </p:nvCxnSpPr>
        <p:spPr>
          <a:xfrm>
            <a:off x="9596214" y="5420895"/>
            <a:ext cx="0" cy="121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>
            <a:stCxn id="93" idx="2"/>
          </p:cNvCxnSpPr>
          <p:nvPr/>
        </p:nvCxnSpPr>
        <p:spPr>
          <a:xfrm>
            <a:off x="11618794" y="5757406"/>
            <a:ext cx="0" cy="101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H="1">
            <a:off x="10692477" y="5858990"/>
            <a:ext cx="9263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>
            <a:off x="10692477" y="5858990"/>
            <a:ext cx="0" cy="35460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flipH="1">
            <a:off x="10692477" y="6057264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 flipH="1">
            <a:off x="10692477" y="6438201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H="1">
            <a:off x="10692477" y="6896035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/>
          <p:nvPr/>
        </p:nvCxnSpPr>
        <p:spPr>
          <a:xfrm>
            <a:off x="10577830" y="6848763"/>
            <a:ext cx="114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>
            <a:off x="10577830" y="7136795"/>
            <a:ext cx="114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rade Verbindung 120"/>
          <p:cNvCxnSpPr/>
          <p:nvPr/>
        </p:nvCxnSpPr>
        <p:spPr>
          <a:xfrm flipH="1">
            <a:off x="10692477" y="7281163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/>
          <p:nvPr/>
        </p:nvCxnSpPr>
        <p:spPr>
          <a:xfrm>
            <a:off x="10577830" y="7504264"/>
            <a:ext cx="114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/>
          <p:nvPr/>
        </p:nvCxnSpPr>
        <p:spPr>
          <a:xfrm>
            <a:off x="10692477" y="7605013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>
            <a:off x="10577830" y="7939930"/>
            <a:ext cx="114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10692477" y="7901367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>
            <a:off x="10692477" y="8251824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>
            <a:off x="10577830" y="8383726"/>
            <a:ext cx="114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>
            <a:off x="10692477" y="8653329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>
            <a:off x="10577830" y="8883650"/>
            <a:ext cx="114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>
            <a:off x="10692477" y="9056687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143"/>
          <p:cNvCxnSpPr/>
          <p:nvPr/>
        </p:nvCxnSpPr>
        <p:spPr>
          <a:xfrm flipH="1">
            <a:off x="10577830" y="9323005"/>
            <a:ext cx="1146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>
            <a:stCxn id="32" idx="2"/>
          </p:cNvCxnSpPr>
          <p:nvPr/>
        </p:nvCxnSpPr>
        <p:spPr>
          <a:xfrm>
            <a:off x="3923725" y="5278234"/>
            <a:ext cx="0" cy="142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/>
          <p:nvPr/>
        </p:nvCxnSpPr>
        <p:spPr>
          <a:xfrm>
            <a:off x="2872408" y="5420895"/>
            <a:ext cx="19760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151"/>
          <p:cNvCxnSpPr>
            <a:endCxn id="39" idx="0"/>
          </p:cNvCxnSpPr>
          <p:nvPr/>
        </p:nvCxnSpPr>
        <p:spPr>
          <a:xfrm>
            <a:off x="4848436" y="5420895"/>
            <a:ext cx="0" cy="120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/>
          <p:nvPr/>
        </p:nvCxnSpPr>
        <p:spPr>
          <a:xfrm>
            <a:off x="2872408" y="5420895"/>
            <a:ext cx="0" cy="120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>
            <a:off x="748172" y="4872608"/>
            <a:ext cx="99443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>
            <a:endCxn id="32" idx="0"/>
          </p:cNvCxnSpPr>
          <p:nvPr/>
        </p:nvCxnSpPr>
        <p:spPr>
          <a:xfrm>
            <a:off x="3923725" y="4872608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>
            <a:endCxn id="33" idx="0"/>
          </p:cNvCxnSpPr>
          <p:nvPr/>
        </p:nvCxnSpPr>
        <p:spPr>
          <a:xfrm>
            <a:off x="7149683" y="4872608"/>
            <a:ext cx="0" cy="165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161"/>
          <p:cNvCxnSpPr>
            <a:endCxn id="34" idx="0"/>
          </p:cNvCxnSpPr>
          <p:nvPr/>
        </p:nvCxnSpPr>
        <p:spPr>
          <a:xfrm>
            <a:off x="10692477" y="4872608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Gerade Verbindung 163"/>
          <p:cNvCxnSpPr/>
          <p:nvPr/>
        </p:nvCxnSpPr>
        <p:spPr>
          <a:xfrm>
            <a:off x="5680719" y="3656922"/>
            <a:ext cx="12284" cy="121568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Gerade Verbindung 165"/>
          <p:cNvCxnSpPr/>
          <p:nvPr/>
        </p:nvCxnSpPr>
        <p:spPr>
          <a:xfrm>
            <a:off x="7408912" y="1099437"/>
            <a:ext cx="0" cy="27358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Gerade Verbindung 167"/>
          <p:cNvCxnSpPr>
            <a:endCxn id="23" idx="0"/>
          </p:cNvCxnSpPr>
          <p:nvPr/>
        </p:nvCxnSpPr>
        <p:spPr>
          <a:xfrm>
            <a:off x="8502842" y="1099437"/>
            <a:ext cx="0" cy="27358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rade Verbindung 170"/>
          <p:cNvCxnSpPr/>
          <p:nvPr/>
        </p:nvCxnSpPr>
        <p:spPr>
          <a:xfrm>
            <a:off x="9693048" y="1236228"/>
            <a:ext cx="261960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Gerade Verbindung 172"/>
          <p:cNvCxnSpPr>
            <a:stCxn id="17" idx="2"/>
          </p:cNvCxnSpPr>
          <p:nvPr/>
        </p:nvCxnSpPr>
        <p:spPr>
          <a:xfrm flipH="1">
            <a:off x="10886898" y="1095498"/>
            <a:ext cx="1" cy="14073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Gerade Verbindung 174"/>
          <p:cNvCxnSpPr>
            <a:endCxn id="24" idx="0"/>
          </p:cNvCxnSpPr>
          <p:nvPr/>
        </p:nvCxnSpPr>
        <p:spPr>
          <a:xfrm>
            <a:off x="9693048" y="1236228"/>
            <a:ext cx="1" cy="1367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Gerade Verbindung 176"/>
          <p:cNvCxnSpPr>
            <a:stCxn id="29" idx="0"/>
          </p:cNvCxnSpPr>
          <p:nvPr/>
        </p:nvCxnSpPr>
        <p:spPr>
          <a:xfrm flipH="1" flipV="1">
            <a:off x="10537659" y="1236228"/>
            <a:ext cx="1" cy="1367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Gerade Verbindung 178"/>
          <p:cNvCxnSpPr>
            <a:stCxn id="26" idx="0"/>
          </p:cNvCxnSpPr>
          <p:nvPr/>
        </p:nvCxnSpPr>
        <p:spPr>
          <a:xfrm flipH="1" flipV="1">
            <a:off x="11412556" y="1236228"/>
            <a:ext cx="1" cy="1367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>
            <a:stCxn id="31" idx="0"/>
          </p:cNvCxnSpPr>
          <p:nvPr/>
        </p:nvCxnSpPr>
        <p:spPr>
          <a:xfrm flipV="1">
            <a:off x="12312657" y="1236228"/>
            <a:ext cx="0" cy="1367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feld 183"/>
          <p:cNvSpPr txBox="1"/>
          <p:nvPr/>
        </p:nvSpPr>
        <p:spPr>
          <a:xfrm>
            <a:off x="207962" y="5536649"/>
            <a:ext cx="1502624" cy="20005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Klinik für Forensische Psychiatrie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Textfeld 184"/>
          <p:cNvSpPr txBox="1"/>
          <p:nvPr/>
        </p:nvSpPr>
        <p:spPr>
          <a:xfrm>
            <a:off x="208112" y="5016624"/>
            <a:ext cx="1080120" cy="4154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AC0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Selbstständige Einrichtungen</a:t>
            </a:r>
            <a:endParaRPr lang="de-DE" sz="1050" dirty="0">
              <a:solidFill>
                <a:srgbClr val="AC0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8" name="Gerade Verbindung 187"/>
          <p:cNvCxnSpPr>
            <a:stCxn id="185" idx="0"/>
          </p:cNvCxnSpPr>
          <p:nvPr/>
        </p:nvCxnSpPr>
        <p:spPr>
          <a:xfrm flipV="1">
            <a:off x="748172" y="4872608"/>
            <a:ext cx="0" cy="1440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feld 193"/>
          <p:cNvSpPr txBox="1"/>
          <p:nvPr/>
        </p:nvSpPr>
        <p:spPr>
          <a:xfrm>
            <a:off x="64096" y="9337104"/>
            <a:ext cx="115212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Stand: 10.06.2022</a:t>
            </a:r>
            <a:endParaRPr lang="de-DE" sz="7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Textfeld 194"/>
          <p:cNvSpPr txBox="1"/>
          <p:nvPr/>
        </p:nvSpPr>
        <p:spPr>
          <a:xfrm>
            <a:off x="208112" y="6105019"/>
            <a:ext cx="1080120" cy="2539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AC0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Beauftragte</a:t>
            </a:r>
            <a:endParaRPr lang="de-DE" sz="1050" dirty="0">
              <a:solidFill>
                <a:srgbClr val="AC0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Textfeld 195"/>
          <p:cNvSpPr txBox="1"/>
          <p:nvPr/>
        </p:nvSpPr>
        <p:spPr>
          <a:xfrm>
            <a:off x="207961" y="6437041"/>
            <a:ext cx="1599159" cy="19236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Abfallbeauftragter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Beauftragter für Biologische Sicherheit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Gefahrstoffbeauftragter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Gefahrgutbeauftragter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Tierschutzbeauftragter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Transfusionsverantwortlicher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Antikorruptionsbeauftragter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Beauftragter für Medizinproduktesicherheit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Datenschutzbeauftragter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Hygienebeauftragter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Laserbeauftragter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Beauftragter für Sicherheit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Brandschutzbeauftragter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Inklusionsbeauftragter</a:t>
            </a:r>
          </a:p>
          <a:p>
            <a:pPr marL="108000" indent="-108000">
              <a:buFont typeface="Arial" panose="020B0604020202020204" pitchFamily="34" charset="0"/>
              <a:buChar char="•"/>
            </a:pPr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Energiemanagementbeauftragter</a:t>
            </a:r>
            <a:endParaRPr lang="de-DE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9" name="Gerade Verbindung 198"/>
          <p:cNvCxnSpPr/>
          <p:nvPr/>
        </p:nvCxnSpPr>
        <p:spPr>
          <a:xfrm>
            <a:off x="1936304" y="4872608"/>
            <a:ext cx="0" cy="107257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Gerade Verbindung 200"/>
          <p:cNvCxnSpPr/>
          <p:nvPr/>
        </p:nvCxnSpPr>
        <p:spPr>
          <a:xfrm flipH="1">
            <a:off x="748172" y="5945187"/>
            <a:ext cx="118813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Gerade Verbindung 202"/>
          <p:cNvCxnSpPr>
            <a:stCxn id="195" idx="0"/>
          </p:cNvCxnSpPr>
          <p:nvPr/>
        </p:nvCxnSpPr>
        <p:spPr>
          <a:xfrm flipV="1">
            <a:off x="748172" y="5945187"/>
            <a:ext cx="0" cy="15983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feld 205"/>
          <p:cNvSpPr txBox="1"/>
          <p:nvPr/>
        </p:nvSpPr>
        <p:spPr>
          <a:xfrm>
            <a:off x="8978347" y="5549681"/>
            <a:ext cx="1215752" cy="21544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Mehr-Fach-Institute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Gerader Verbinder 44"/>
          <p:cNvCxnSpPr/>
          <p:nvPr/>
        </p:nvCxnSpPr>
        <p:spPr>
          <a:xfrm flipH="1">
            <a:off x="5824736" y="5160640"/>
            <a:ext cx="9217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/>
          <p:cNvCxnSpPr/>
          <p:nvPr/>
        </p:nvCxnSpPr>
        <p:spPr>
          <a:xfrm>
            <a:off x="5824736" y="5160640"/>
            <a:ext cx="0" cy="223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/>
          <p:cNvCxnSpPr/>
          <p:nvPr/>
        </p:nvCxnSpPr>
        <p:spPr>
          <a:xfrm flipH="1">
            <a:off x="4871520" y="7393240"/>
            <a:ext cx="953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r Verbinder 91"/>
          <p:cNvCxnSpPr>
            <a:endCxn id="40" idx="0"/>
          </p:cNvCxnSpPr>
          <p:nvPr/>
        </p:nvCxnSpPr>
        <p:spPr>
          <a:xfrm>
            <a:off x="4871520" y="7393240"/>
            <a:ext cx="2254" cy="144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bject 275"/>
          <p:cNvSpPr/>
          <p:nvPr/>
        </p:nvSpPr>
        <p:spPr>
          <a:xfrm>
            <a:off x="10873963" y="9292299"/>
            <a:ext cx="1764030" cy="225425"/>
          </a:xfrm>
          <a:custGeom>
            <a:avLst/>
            <a:gdLst/>
            <a:ahLst/>
            <a:cxnLst/>
            <a:rect l="l" t="t" r="r" b="b"/>
            <a:pathLst>
              <a:path w="1764029" h="225425">
                <a:moveTo>
                  <a:pt x="0" y="225425"/>
                </a:moveTo>
                <a:lnTo>
                  <a:pt x="1763649" y="225425"/>
                </a:lnTo>
                <a:lnTo>
                  <a:pt x="1763649" y="0"/>
                </a:lnTo>
                <a:lnTo>
                  <a:pt x="0" y="0"/>
                </a:lnTo>
                <a:lnTo>
                  <a:pt x="0" y="2254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de-D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 für Gesundheitswissenschaften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5" name="Gerade Verbindung 141"/>
          <p:cNvCxnSpPr/>
          <p:nvPr/>
        </p:nvCxnSpPr>
        <p:spPr>
          <a:xfrm>
            <a:off x="10692477" y="9405011"/>
            <a:ext cx="1723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84672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Microsoft Office PowerPoint</Application>
  <PresentationFormat>A3-Papier (297 x 420 mm)</PresentationFormat>
  <Paragraphs>168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Larissa</vt:lpstr>
      <vt:lpstr>PowerPoint-Präsentation</vt:lpstr>
    </vt:vector>
  </TitlesOfParts>
  <Company>UMR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Buchholz, Katrin</dc:creator>
  <cp:lastModifiedBy>Strozyk, Jenny</cp:lastModifiedBy>
  <cp:revision>48</cp:revision>
  <cp:lastPrinted>2020-07-27T13:17:46Z</cp:lastPrinted>
  <dcterms:created xsi:type="dcterms:W3CDTF">2020-01-02T13:53:19Z</dcterms:created>
  <dcterms:modified xsi:type="dcterms:W3CDTF">2022-06-28T12:00:17Z</dcterms:modified>
</cp:coreProperties>
</file>